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gksURtohxpPOhzrg4xKxuEs7QB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>
      <p:cViewPr varScale="1">
        <p:scale>
          <a:sx n="59" d="100"/>
          <a:sy n="59" d="100"/>
        </p:scale>
        <p:origin x="9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f5f62a2d9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f5f62a2d9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5f62a2d9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f5f62a2d9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5f62a2d9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f5f62a2d9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f5f62a2d9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f5f62a2d9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f5f62a2d95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2f5f62a2d9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f5fe18122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f5fe18122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f5f62a2d9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f5f62a2d9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f5f62a2d95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f5f62a2d95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f5fe18122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f5fe18122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5fe18122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f5fe18122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5fe181228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f5fe181228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f5fe181228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f5fe181228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f5fe18122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f5fe18122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f5fe181228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f5fe181228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5fe181228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f5fe181228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f5fe181228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f5fe181228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f5fe18122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2f5fe181228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9d2725511862db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19d2725511862db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9d2725511862db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19d2725511862db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 txBox="1">
            <a:spLocks noGrp="1"/>
          </p:cNvSpPr>
          <p:nvPr>
            <p:ph type="body" idx="1"/>
          </p:nvPr>
        </p:nvSpPr>
        <p:spPr>
          <a:xfrm rot="5400000">
            <a:off x="3670300" y="-2068512"/>
            <a:ext cx="4851400" cy="1163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7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9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1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body" idx="1"/>
          </p:nvPr>
        </p:nvSpPr>
        <p:spPr>
          <a:xfrm>
            <a:off x="276225" y="1325563"/>
            <a:ext cx="116395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Stats Review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f5f62a2d95_0_13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t-Distribution</a:t>
            </a:r>
            <a:endParaRPr/>
          </a:p>
        </p:txBody>
      </p:sp>
      <p:sp>
        <p:nvSpPr>
          <p:cNvPr id="167" name="Google Shape;167;g2f5f62a2d95_0_13"/>
          <p:cNvSpPr txBox="1">
            <a:spLocks noGrp="1"/>
          </p:cNvSpPr>
          <p:nvPr>
            <p:ph type="body" idx="1"/>
          </p:nvPr>
        </p:nvSpPr>
        <p:spPr>
          <a:xfrm>
            <a:off x="447600" y="1325702"/>
            <a:ext cx="11296800" cy="547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111111"/>
              </a:buClr>
              <a:buSzPts val="1800"/>
              <a:buChar char="•"/>
            </a:pPr>
            <a:r>
              <a:rPr lang="en-US">
                <a:solidFill>
                  <a:srgbClr val="111111"/>
                </a:solidFill>
                <a:highlight>
                  <a:srgbClr val="FFFFFF"/>
                </a:highlight>
              </a:rPr>
              <a:t>t-distribution resemble a </a:t>
            </a:r>
            <a:r>
              <a:rPr lang="en-US">
                <a:solidFill>
                  <a:srgbClr val="111111"/>
                </a:solidFill>
                <a:highlight>
                  <a:srgbClr val="FFFF00"/>
                </a:highlight>
              </a:rPr>
              <a:t>standard normal distribution with a mean of 0 and a standard deviation of 1</a:t>
            </a:r>
            <a:r>
              <a:rPr lang="en-US">
                <a:solidFill>
                  <a:srgbClr val="111111"/>
                </a:solidFill>
                <a:highlight>
                  <a:srgbClr val="FFFFFF"/>
                </a:highlight>
              </a:rPr>
              <a:t>.</a:t>
            </a: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Char char="•"/>
            </a:pPr>
            <a:r>
              <a:rPr lang="en-US">
                <a:solidFill>
                  <a:srgbClr val="111111"/>
                </a:solidFill>
                <a:highlight>
                  <a:srgbClr val="FFFFFF"/>
                </a:highlight>
              </a:rPr>
              <a:t>It is a distribution that is normalized from any set of data samples by this formula:</a:t>
            </a: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111111"/>
              </a:buClr>
              <a:buSzPts val="1800"/>
              <a:buChar char="•"/>
            </a:pPr>
            <a:r>
              <a:rPr lang="en-US">
                <a:solidFill>
                  <a:srgbClr val="111111"/>
                </a:solidFill>
                <a:highlight>
                  <a:srgbClr val="FFFFFF"/>
                </a:highlight>
              </a:rPr>
              <a:t>The shape of the curve in t-distribution </a:t>
            </a: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11111"/>
                </a:solidFill>
                <a:highlight>
                  <a:srgbClr val="FFFFFF"/>
                </a:highlight>
              </a:rPr>
              <a:t>is reflected by the sample size.</a:t>
            </a:r>
            <a:endParaRPr>
              <a:solidFill>
                <a:srgbClr val="111111"/>
              </a:solidFill>
              <a:highlight>
                <a:srgbClr val="FFFFFF"/>
              </a:highlight>
            </a:endParaRPr>
          </a:p>
        </p:txBody>
      </p:sp>
      <p:pic>
        <p:nvPicPr>
          <p:cNvPr id="168" name="Google Shape;168;g2f5f62a2d95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8347" y="3829850"/>
            <a:ext cx="4996051" cy="288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2f5f62a2d95_0_13"/>
          <p:cNvPicPr preferRelativeResize="0"/>
          <p:nvPr/>
        </p:nvPicPr>
        <p:blipFill rotWithShape="1">
          <a:blip r:embed="rId4">
            <a:alphaModFix/>
          </a:blip>
          <a:srcRect l="27278" t="32950" r="25527" b="19644"/>
          <a:stretch/>
        </p:blipFill>
        <p:spPr>
          <a:xfrm>
            <a:off x="2591100" y="2600625"/>
            <a:ext cx="2228201" cy="11496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2f5f62a2d95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3752" y="1072698"/>
            <a:ext cx="8350449" cy="57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2f5f62a2d95_0_8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Relation between random variable X and t 🍺</a:t>
            </a:r>
            <a:endParaRPr/>
          </a:p>
        </p:txBody>
      </p:sp>
      <p:sp>
        <p:nvSpPr>
          <p:cNvPr id="176" name="Google Shape;176;g2f5f62a2d95_0_8"/>
          <p:cNvSpPr txBox="1">
            <a:spLocks noGrp="1"/>
          </p:cNvSpPr>
          <p:nvPr>
            <p:ph type="body" idx="1"/>
          </p:nvPr>
        </p:nvSpPr>
        <p:spPr>
          <a:xfrm>
            <a:off x="276225" y="1325575"/>
            <a:ext cx="37446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Suppose our sample glasses of beer has a mean of 500ml and a stdev of 10ml.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 our mean goes up by 1 stdev (from 500 to 510), the value of t (or tSTAT) is also goes up by 1.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z-Distribution vs. t-Distribution</a:t>
            </a:r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800" cy="4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These are both distribution curves. The only difference is that we </a:t>
            </a:r>
            <a:r>
              <a:rPr lang="en-US">
                <a:highlight>
                  <a:srgbClr val="FFFF00"/>
                </a:highlight>
              </a:rPr>
              <a:t>use t-distribution when we don’t know the population standard deviation(σ).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 real world data, it is almost impossible to calculate a standard deviation of the population. We usually only know the standard deviation of our sample(s).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So we use t-distribution and tSTAT for determining confidence interval and hypothesis testing instead. </a:t>
            </a:r>
            <a:r>
              <a:rPr lang="en-US" sz="1800"/>
              <a:t>(Reminder: if the problem gives you the population standard deviation, you should use z instead of t.)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Confidence Interval (CI)</a:t>
            </a:r>
            <a:endParaRPr/>
          </a:p>
        </p:txBody>
      </p:sp>
      <p:sp>
        <p:nvSpPr>
          <p:cNvPr id="188" name="Google Shape;188;p6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 confidence interval is the </a:t>
            </a:r>
            <a:r>
              <a:rPr lang="en-US">
                <a:highlight>
                  <a:srgbClr val="FFFF00"/>
                </a:highlight>
              </a:rPr>
              <a:t>mean of our estimate (x̄) plus and minus the variation in that estimate (t times S.E. or s/SQRT(n) )</a:t>
            </a:r>
            <a:r>
              <a:rPr lang="en-US"/>
              <a:t>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At our confidence level (default at 95%) we are sure that the true mean will fall in this range of our confidence interval.</a:t>
            </a:r>
            <a:endParaRPr/>
          </a:p>
        </p:txBody>
      </p:sp>
      <p:grpSp>
        <p:nvGrpSpPr>
          <p:cNvPr id="189" name="Google Shape;189;p6"/>
          <p:cNvGrpSpPr/>
          <p:nvPr/>
        </p:nvGrpSpPr>
        <p:grpSpPr>
          <a:xfrm>
            <a:off x="5113301" y="3088517"/>
            <a:ext cx="6366522" cy="3315144"/>
            <a:chOff x="2518900" y="2998050"/>
            <a:chExt cx="7154199" cy="3725299"/>
          </a:xfrm>
        </p:grpSpPr>
        <p:pic>
          <p:nvPicPr>
            <p:cNvPr id="190" name="Google Shape;190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18900" y="2998050"/>
              <a:ext cx="7154199" cy="3725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6"/>
            <p:cNvSpPr txBox="1"/>
            <p:nvPr/>
          </p:nvSpPr>
          <p:spPr>
            <a:xfrm>
              <a:off x="4038715" y="4942062"/>
              <a:ext cx="4114500" cy="44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95% of total area under the curve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6"/>
          <p:cNvSpPr txBox="1"/>
          <p:nvPr/>
        </p:nvSpPr>
        <p:spPr>
          <a:xfrm>
            <a:off x="10345550" y="5956325"/>
            <a:ext cx="314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α/2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T.INV(0.975,df)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3" name="Google Shape;193;p6"/>
          <p:cNvGrpSpPr/>
          <p:nvPr/>
        </p:nvGrpSpPr>
        <p:grpSpPr>
          <a:xfrm>
            <a:off x="874700" y="3088488"/>
            <a:ext cx="4110500" cy="1325575"/>
            <a:chOff x="1304000" y="4083650"/>
            <a:chExt cx="4110500" cy="1325575"/>
          </a:xfrm>
        </p:grpSpPr>
        <p:pic>
          <p:nvPicPr>
            <p:cNvPr id="194" name="Google Shape;194;p6"/>
            <p:cNvPicPr preferRelativeResize="0"/>
            <p:nvPr/>
          </p:nvPicPr>
          <p:blipFill rotWithShape="1">
            <a:blip r:embed="rId4">
              <a:alphaModFix/>
            </a:blip>
            <a:srcRect l="8017" t="21202" r="8026" b="17217"/>
            <a:stretch/>
          </p:blipFill>
          <p:spPr>
            <a:xfrm>
              <a:off x="1304000" y="4083650"/>
              <a:ext cx="4110500" cy="13255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5" name="Google Shape;195;p6"/>
            <p:cNvCxnSpPr/>
            <p:nvPr/>
          </p:nvCxnSpPr>
          <p:spPr>
            <a:xfrm>
              <a:off x="2578325" y="4546850"/>
              <a:ext cx="2250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f5f62a2d95_0_44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Confidence Interval (CI) 🍺</a:t>
            </a:r>
            <a:endParaRPr/>
          </a:p>
        </p:txBody>
      </p:sp>
      <p:sp>
        <p:nvSpPr>
          <p:cNvPr id="201" name="Google Shape;201;g2f5f62a2d95_0_44"/>
          <p:cNvSpPr txBox="1">
            <a:spLocks noGrp="1"/>
          </p:cNvSpPr>
          <p:nvPr>
            <p:ph type="body" idx="1"/>
          </p:nvPr>
        </p:nvSpPr>
        <p:spPr>
          <a:xfrm>
            <a:off x="447675" y="1325576"/>
            <a:ext cx="11296800" cy="5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What is the </a:t>
            </a:r>
            <a:r>
              <a:rPr lang="en-US">
                <a:highlight>
                  <a:srgbClr val="00FF00"/>
                </a:highlight>
              </a:rPr>
              <a:t>95%</a:t>
            </a:r>
            <a:r>
              <a:rPr lang="en-US"/>
              <a:t> confidence interval of our beer volume if our beer samples have following variables?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mean: 500ml.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stdev: 20ml.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sample size: 20 glasses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All variables are given except t</a:t>
            </a:r>
            <a:r>
              <a:rPr lang="en-US" baseline="-25000"/>
              <a:t>α/2</a:t>
            </a:r>
            <a:r>
              <a:rPr lang="en-US"/>
              <a:t> , which we have to use Excel to calculate.</a:t>
            </a:r>
            <a:endParaRPr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Excel’s T.INV function requires 2 variables</a:t>
            </a:r>
            <a:endParaRPr/>
          </a:p>
          <a:p>
            <a:pPr marL="11430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</a:t>
            </a:r>
            <a:r>
              <a:rPr lang="en-US">
                <a:highlight>
                  <a:srgbClr val="FFFF00"/>
                </a:highlight>
              </a:rPr>
              <a:t>whole area from the left side until it covers </a:t>
            </a:r>
            <a:r>
              <a:rPr lang="en-US">
                <a:highlight>
                  <a:srgbClr val="00FF00"/>
                </a:highlight>
              </a:rPr>
              <a:t>95%</a:t>
            </a:r>
            <a:r>
              <a:rPr lang="en-US">
                <a:highlight>
                  <a:srgbClr val="FFFF00"/>
                </a:highlight>
              </a:rPr>
              <a:t> in the middle</a:t>
            </a:r>
            <a:r>
              <a:rPr lang="en-US"/>
              <a:t> = </a:t>
            </a:r>
            <a:r>
              <a:rPr lang="en-US">
                <a:highlight>
                  <a:srgbClr val="FF0000"/>
                </a:highlight>
              </a:rPr>
              <a:t>2.5%</a:t>
            </a:r>
            <a:r>
              <a:rPr lang="en-US"/>
              <a:t> + </a:t>
            </a:r>
            <a:r>
              <a:rPr lang="en-US">
                <a:highlight>
                  <a:srgbClr val="00FF00"/>
                </a:highlight>
              </a:rPr>
              <a:t>95%</a:t>
            </a:r>
            <a:r>
              <a:rPr lang="en-US"/>
              <a:t> = 0.975</a:t>
            </a:r>
            <a:endParaRPr/>
          </a:p>
          <a:p>
            <a:pPr marL="11430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degrees of freedom = n-1 = 20-1 = 19</a:t>
            </a:r>
            <a:endParaRPr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800"/>
              <a:t>t</a:t>
            </a:r>
            <a:r>
              <a:rPr lang="en-US" sz="2800" baseline="-25000"/>
              <a:t>α/2 </a:t>
            </a:r>
            <a:r>
              <a:rPr lang="en-US"/>
              <a:t>= T.INV(0.975,19) = 2.0930</a:t>
            </a:r>
            <a:endParaRPr/>
          </a:p>
          <a:p>
            <a:pPr marL="228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LL = 490.6397, UL = 509.3603</a:t>
            </a:r>
            <a:endParaRPr/>
          </a:p>
        </p:txBody>
      </p:sp>
      <p:grpSp>
        <p:nvGrpSpPr>
          <p:cNvPr id="202" name="Google Shape;202;g2f5f62a2d95_0_44"/>
          <p:cNvGrpSpPr/>
          <p:nvPr/>
        </p:nvGrpSpPr>
        <p:grpSpPr>
          <a:xfrm>
            <a:off x="4309044" y="2189684"/>
            <a:ext cx="2889682" cy="931879"/>
            <a:chOff x="1304000" y="4083650"/>
            <a:chExt cx="4110500" cy="1325575"/>
          </a:xfrm>
        </p:grpSpPr>
        <p:pic>
          <p:nvPicPr>
            <p:cNvPr id="203" name="Google Shape;203;g2f5f62a2d95_0_44"/>
            <p:cNvPicPr preferRelativeResize="0"/>
            <p:nvPr/>
          </p:nvPicPr>
          <p:blipFill rotWithShape="1">
            <a:blip r:embed="rId3">
              <a:alphaModFix/>
            </a:blip>
            <a:srcRect l="8017" t="21202" r="8026" b="17217"/>
            <a:stretch/>
          </p:blipFill>
          <p:spPr>
            <a:xfrm>
              <a:off x="1304000" y="4083650"/>
              <a:ext cx="4110500" cy="13255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4" name="Google Shape;204;g2f5f62a2d95_0_44"/>
            <p:cNvCxnSpPr/>
            <p:nvPr/>
          </p:nvCxnSpPr>
          <p:spPr>
            <a:xfrm>
              <a:off x="2578325" y="4546850"/>
              <a:ext cx="2250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" name="Google Shape;205;g2f5f62a2d95_0_44"/>
          <p:cNvGrpSpPr/>
          <p:nvPr/>
        </p:nvGrpSpPr>
        <p:grpSpPr>
          <a:xfrm>
            <a:off x="6639500" y="5044225"/>
            <a:ext cx="5169099" cy="1511475"/>
            <a:chOff x="4657857" y="4271499"/>
            <a:chExt cx="7315453" cy="2139081"/>
          </a:xfrm>
        </p:grpSpPr>
        <p:pic>
          <p:nvPicPr>
            <p:cNvPr id="206" name="Google Shape;206;g2f5f62a2d95_0_44"/>
            <p:cNvPicPr preferRelativeResize="0"/>
            <p:nvPr/>
          </p:nvPicPr>
          <p:blipFill rotWithShape="1">
            <a:blip r:embed="rId4">
              <a:alphaModFix/>
            </a:blip>
            <a:srcRect b="7192"/>
            <a:stretch/>
          </p:blipFill>
          <p:spPr>
            <a:xfrm>
              <a:off x="4657857" y="4271499"/>
              <a:ext cx="7315453" cy="21390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g2f5f62a2d95_0_44"/>
            <p:cNvSpPr txBox="1"/>
            <p:nvPr/>
          </p:nvSpPr>
          <p:spPr>
            <a:xfrm>
              <a:off x="10184550" y="5384975"/>
              <a:ext cx="914400" cy="65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2.5%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8" name="Google Shape;208;g2f5f62a2d95_0_44"/>
            <p:cNvCxnSpPr/>
            <p:nvPr/>
          </p:nvCxnSpPr>
          <p:spPr>
            <a:xfrm>
              <a:off x="9943550" y="5384975"/>
              <a:ext cx="0" cy="9660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g2f5f62a2d95_0_44"/>
            <p:cNvCxnSpPr/>
            <p:nvPr/>
          </p:nvCxnSpPr>
          <p:spPr>
            <a:xfrm>
              <a:off x="7225050" y="5384975"/>
              <a:ext cx="0" cy="966000"/>
            </a:xfrm>
            <a:prstGeom prst="straightConnector1">
              <a:avLst/>
            </a:prstGeom>
            <a:noFill/>
            <a:ln w="38100" cap="flat" cmpd="sng">
              <a:solidFill>
                <a:srgbClr val="11111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0" name="Google Shape;210;g2f5f62a2d95_0_44"/>
            <p:cNvSpPr txBox="1"/>
            <p:nvPr/>
          </p:nvSpPr>
          <p:spPr>
            <a:xfrm>
              <a:off x="6158761" y="5384972"/>
              <a:ext cx="914400" cy="65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highlight>
                    <a:srgbClr val="FF0000"/>
                  </a:highlight>
                  <a:latin typeface="Calibri"/>
                  <a:ea typeface="Calibri"/>
                  <a:cs typeface="Calibri"/>
                  <a:sym typeface="Calibri"/>
                </a:rPr>
                <a:t>2.5%</a:t>
              </a:r>
              <a:endParaRPr sz="1800">
                <a:solidFill>
                  <a:schemeClr val="dk1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g2f5f62a2d95_0_44"/>
            <p:cNvSpPr txBox="1"/>
            <p:nvPr/>
          </p:nvSpPr>
          <p:spPr>
            <a:xfrm>
              <a:off x="8127093" y="5212399"/>
              <a:ext cx="914400" cy="65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highlight>
                    <a:srgbClr val="00FF00"/>
                  </a:highlight>
                  <a:latin typeface="Calibri"/>
                  <a:ea typeface="Calibri"/>
                  <a:cs typeface="Calibri"/>
                  <a:sym typeface="Calibri"/>
                </a:rPr>
                <a:t>95%</a:t>
              </a:r>
              <a:endParaRPr sz="1800">
                <a:solidFill>
                  <a:schemeClr val="dk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2" name="Google Shape;212;g2f5f62a2d95_0_44"/>
          <p:cNvCxnSpPr>
            <a:endCxn id="210" idx="0"/>
          </p:cNvCxnSpPr>
          <p:nvPr/>
        </p:nvCxnSpPr>
        <p:spPr>
          <a:xfrm flipH="1">
            <a:off x="8023096" y="4808005"/>
            <a:ext cx="887400" cy="102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g2f5f62a2d95_0_44"/>
          <p:cNvCxnSpPr>
            <a:endCxn id="211" idx="0"/>
          </p:cNvCxnSpPr>
          <p:nvPr/>
        </p:nvCxnSpPr>
        <p:spPr>
          <a:xfrm flipH="1">
            <a:off x="9413920" y="4767965"/>
            <a:ext cx="274800" cy="94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4" name="Google Shape;214;g2f5f62a2d95_0_44"/>
          <p:cNvSpPr txBox="1"/>
          <p:nvPr/>
        </p:nvSpPr>
        <p:spPr>
          <a:xfrm>
            <a:off x="10192150" y="5369300"/>
            <a:ext cx="62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18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α/2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5f62a2d95_0_39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Customer’s Complaint! 🍺</a:t>
            </a:r>
            <a:endParaRPr/>
          </a:p>
        </p:txBody>
      </p:sp>
      <p:sp>
        <p:nvSpPr>
          <p:cNvPr id="220" name="Google Shape;220;g2f5f62a2d95_0_39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8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 customer just called us. He claimed that the original beer we are selling are surely less than 500ml on average and he wants a refund or else he would sue us.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Before replying, we would need to test our samples again and see if we have REALLY done something wrong.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are going to test if our beer volume is actually lower than 500ml by using the Hypothesis Testing.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Hypothesis Testing</a:t>
            </a:r>
            <a:endParaRPr/>
          </a:p>
        </p:txBody>
      </p:sp>
      <p:sp>
        <p:nvSpPr>
          <p:cNvPr id="226" name="Google Shape;226;p7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Hypothesis testing is a statistical method used to determine if there is enough evidence in a sample data to draw conclusions about a population.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It involves formulating two competing hypotheses, </a:t>
            </a:r>
            <a:r>
              <a:rPr lang="en-US">
                <a:highlight>
                  <a:srgbClr val="FFFF00"/>
                </a:highlight>
              </a:rPr>
              <a:t>the null hypothesis (H</a:t>
            </a:r>
            <a:r>
              <a:rPr lang="en-US" baseline="-25000">
                <a:highlight>
                  <a:srgbClr val="FFFF00"/>
                </a:highlight>
              </a:rPr>
              <a:t>0</a:t>
            </a:r>
            <a:r>
              <a:rPr lang="en-US">
                <a:highlight>
                  <a:srgbClr val="FFFF00"/>
                </a:highlight>
              </a:rPr>
              <a:t>) and the alternative hypothesis (H</a:t>
            </a:r>
            <a:r>
              <a:rPr lang="en-US" baseline="-25000">
                <a:highlight>
                  <a:srgbClr val="FFFF00"/>
                </a:highlight>
              </a:rPr>
              <a:t>a</a:t>
            </a:r>
            <a:r>
              <a:rPr lang="en-US">
                <a:highlight>
                  <a:srgbClr val="FFFF00"/>
                </a:highlight>
              </a:rPr>
              <a:t>)</a:t>
            </a:r>
            <a:r>
              <a:rPr lang="en-US"/>
              <a:t>.</a:t>
            </a:r>
            <a:endParaRPr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0</a:t>
            </a:r>
            <a:r>
              <a:rPr lang="en-US"/>
              <a:t>: Something you want to reject.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a</a:t>
            </a:r>
            <a:r>
              <a:rPr lang="en-US"/>
              <a:t>: Something you are interested in.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f5f62a2d95_0_7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Hypothesis Testing</a:t>
            </a:r>
            <a:endParaRPr/>
          </a:p>
        </p:txBody>
      </p:sp>
      <p:pic>
        <p:nvPicPr>
          <p:cNvPr id="232" name="Google Shape;232;g2f5f62a2d95_0_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225" y="1214325"/>
            <a:ext cx="11639699" cy="5460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f5fe181228_0_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T.DIST vs. T.INV</a:t>
            </a:r>
            <a:endParaRPr/>
          </a:p>
        </p:txBody>
      </p:sp>
      <p:sp>
        <p:nvSpPr>
          <p:cNvPr id="238" name="Google Shape;238;g2f5fe181228_0_2"/>
          <p:cNvSpPr txBox="1">
            <a:spLocks noGrp="1"/>
          </p:cNvSpPr>
          <p:nvPr>
            <p:ph type="body" idx="1"/>
          </p:nvPr>
        </p:nvSpPr>
        <p:spPr>
          <a:xfrm>
            <a:off x="276225" y="1325700"/>
            <a:ext cx="11684100" cy="196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T.DIST(t,df,TRUE)</a:t>
            </a:r>
            <a:r>
              <a:rPr lang="en-US"/>
              <a:t> </a:t>
            </a:r>
            <a:r>
              <a:rPr lang="en-US">
                <a:highlight>
                  <a:srgbClr val="FFFF00"/>
                </a:highlight>
              </a:rPr>
              <a:t>returns the percentage of the area</a:t>
            </a:r>
            <a:r>
              <a:rPr lang="en-US"/>
              <a:t> from the far left up to the t value.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T.INV(%area from the far left, df)</a:t>
            </a:r>
            <a:r>
              <a:rPr lang="en-US"/>
              <a:t> </a:t>
            </a:r>
            <a:r>
              <a:rPr lang="en-US">
                <a:highlight>
                  <a:srgbClr val="FFFF00"/>
                </a:highlight>
              </a:rPr>
              <a:t>returns the t value</a:t>
            </a:r>
            <a:r>
              <a:rPr lang="en-US"/>
              <a:t> on the rightmost of the blue area.</a:t>
            </a:r>
            <a:endParaRPr/>
          </a:p>
        </p:txBody>
      </p:sp>
      <p:pic>
        <p:nvPicPr>
          <p:cNvPr id="239" name="Google Shape;239;g2f5fe181228_0_2"/>
          <p:cNvPicPr preferRelativeResize="0"/>
          <p:nvPr/>
        </p:nvPicPr>
        <p:blipFill rotWithShape="1">
          <a:blip r:embed="rId3">
            <a:alphaModFix/>
          </a:blip>
          <a:srcRect l="4284" t="7689" r="6261"/>
          <a:stretch/>
        </p:blipFill>
        <p:spPr>
          <a:xfrm>
            <a:off x="2731650" y="3212200"/>
            <a:ext cx="6249351" cy="34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2f5fe181228_0_2"/>
          <p:cNvSpPr txBox="1">
            <a:spLocks noGrp="1"/>
          </p:cNvSpPr>
          <p:nvPr>
            <p:ph type="body" idx="1"/>
          </p:nvPr>
        </p:nvSpPr>
        <p:spPr>
          <a:xfrm>
            <a:off x="875750" y="3722763"/>
            <a:ext cx="3990300" cy="116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T.DIST(-1.7,19,TRUE) = 0.0527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T.INV(0.0527, 19) = -1.7002</a:t>
            </a:r>
            <a:endParaRPr sz="2400"/>
          </a:p>
        </p:txBody>
      </p:sp>
      <p:cxnSp>
        <p:nvCxnSpPr>
          <p:cNvPr id="241" name="Google Shape;241;g2f5fe181228_0_2"/>
          <p:cNvCxnSpPr/>
          <p:nvPr/>
        </p:nvCxnSpPr>
        <p:spPr>
          <a:xfrm>
            <a:off x="4471300" y="5064225"/>
            <a:ext cx="0" cy="1165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2" name="Google Shape;242;g2f5fe181228_0_2"/>
          <p:cNvSpPr txBox="1"/>
          <p:nvPr/>
        </p:nvSpPr>
        <p:spPr>
          <a:xfrm>
            <a:off x="4161575" y="4683025"/>
            <a:ext cx="141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-1.7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f5fe181228_0_2"/>
          <p:cNvSpPr txBox="1"/>
          <p:nvPr/>
        </p:nvSpPr>
        <p:spPr>
          <a:xfrm>
            <a:off x="3310800" y="5468050"/>
            <a:ext cx="141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5.27%</a:t>
            </a:r>
            <a:endParaRPr sz="18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f5fe181228_0_2"/>
          <p:cNvSpPr txBox="1">
            <a:spLocks noGrp="1"/>
          </p:cNvSpPr>
          <p:nvPr>
            <p:ph type="body" idx="1"/>
          </p:nvPr>
        </p:nvSpPr>
        <p:spPr>
          <a:xfrm>
            <a:off x="8281800" y="3429000"/>
            <a:ext cx="3516900" cy="132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</a:rPr>
              <a:t>What if we want a right-tailed area?</a:t>
            </a:r>
            <a:endParaRPr sz="2400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</a:rPr>
              <a:t>or two-tailed area?</a:t>
            </a:r>
            <a:endParaRPr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f5f62a2d95_0_137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Hypothesis Testing 🍺</a:t>
            </a:r>
            <a:endParaRPr/>
          </a:p>
        </p:txBody>
      </p:sp>
      <p:sp>
        <p:nvSpPr>
          <p:cNvPr id="250" name="Google Shape;250;g2f5f62a2d95_0_137"/>
          <p:cNvSpPr txBox="1">
            <a:spLocks noGrp="1"/>
          </p:cNvSpPr>
          <p:nvPr>
            <p:ph type="body" idx="1"/>
          </p:nvPr>
        </p:nvSpPr>
        <p:spPr>
          <a:xfrm>
            <a:off x="447675" y="1325576"/>
            <a:ext cx="11296800" cy="542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After the call from the customer, we have examined 20 sample glasses of original beer and found that: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average volume is 489ml.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stdev is 20ml.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are going to test if our true mean of original beer volume is actually </a:t>
            </a:r>
            <a:r>
              <a:rPr lang="en-US">
                <a:highlight>
                  <a:srgbClr val="FFFF00"/>
                </a:highlight>
              </a:rPr>
              <a:t>lower than 500ml</a:t>
            </a:r>
            <a:r>
              <a:rPr lang="en-US"/>
              <a:t> by using the Hypothesis Testing.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Let’s create the hypothesis: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0</a:t>
            </a:r>
            <a:r>
              <a:rPr lang="en-US"/>
              <a:t>: μ ≥ 500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a</a:t>
            </a:r>
            <a:r>
              <a:rPr lang="en-US"/>
              <a:t>: μ &lt; 500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Discrete vs. Continuous Variable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4913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Discrete Variable</a:t>
            </a:r>
            <a:endParaRPr b="1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Data can only take on certain individual values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Book page: 1, 2, 3, … </a:t>
            </a:r>
            <a:r>
              <a:rPr lang="en-US" sz="1800"/>
              <a:t>(cannot be 1.5)</a:t>
            </a:r>
            <a:endParaRPr sz="180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Shoe size: 5, 5.5, 6, … </a:t>
            </a:r>
            <a:r>
              <a:rPr lang="en-US" sz="1800"/>
              <a:t>(cannot be 5.4)</a:t>
            </a:r>
            <a:endParaRPr sz="180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Number of people </a:t>
            </a:r>
            <a:r>
              <a:rPr lang="en-US" sz="1800"/>
              <a:t>(cannot be 0.25 person)</a:t>
            </a:r>
            <a:endParaRPr sz="180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2"/>
          </p:nvPr>
        </p:nvSpPr>
        <p:spPr>
          <a:xfrm>
            <a:off x="6625825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Continuous Variable</a:t>
            </a:r>
            <a:endParaRPr b="1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Data can take on any value in a certain range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Height: 175.264795 cm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Weight: 68.4456 kg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Volume: 500.0122 ml</a:t>
            </a:r>
            <a:endParaRPr/>
          </a:p>
        </p:txBody>
      </p:sp>
      <p:cxnSp>
        <p:nvCxnSpPr>
          <p:cNvPr id="93" name="Google Shape;93;p14"/>
          <p:cNvCxnSpPr/>
          <p:nvPr/>
        </p:nvCxnSpPr>
        <p:spPr>
          <a:xfrm>
            <a:off x="6096000" y="1839725"/>
            <a:ext cx="0" cy="432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f5f62a2d95_0_149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tSTAT - tCRIT Approach 🍺</a:t>
            </a:r>
            <a:endParaRPr/>
          </a:p>
        </p:txBody>
      </p:sp>
      <p:sp>
        <p:nvSpPr>
          <p:cNvPr id="256" name="Google Shape;256;g2f5f62a2d95_0_149"/>
          <p:cNvSpPr txBox="1">
            <a:spLocks noGrp="1"/>
          </p:cNvSpPr>
          <p:nvPr>
            <p:ph type="body" idx="1"/>
          </p:nvPr>
        </p:nvSpPr>
        <p:spPr>
          <a:xfrm>
            <a:off x="9350829" y="0"/>
            <a:ext cx="2841296" cy="16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0003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x̄ = 489ml.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s = 20ml.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n = 20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: μ ≥ 500.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: μ &lt; 500.</a:t>
            </a:r>
            <a:endParaRPr dirty="0"/>
          </a:p>
        </p:txBody>
      </p:sp>
      <p:sp>
        <p:nvSpPr>
          <p:cNvPr id="257" name="Google Shape;257;g2f5f62a2d95_0_149"/>
          <p:cNvSpPr txBox="1">
            <a:spLocks noGrp="1"/>
          </p:cNvSpPr>
          <p:nvPr>
            <p:ph type="body" idx="1"/>
          </p:nvPr>
        </p:nvSpPr>
        <p:spPr>
          <a:xfrm>
            <a:off x="447675" y="1325576"/>
            <a:ext cx="11296800" cy="542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This approach is carried out by comparing the extremeness of value t of the x̄ (t of the statistic or tSTAT) and the value t that separates the rejection and non-rejection zone (tCRIT).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 this case, H</a:t>
            </a:r>
            <a:r>
              <a:rPr lang="en-US" baseline="-25000"/>
              <a:t>a</a:t>
            </a:r>
            <a:r>
              <a:rPr lang="en-US"/>
              <a:t> is μ </a:t>
            </a:r>
            <a:r>
              <a:rPr lang="en-US">
                <a:highlight>
                  <a:srgbClr val="FFFF00"/>
                </a:highlight>
              </a:rPr>
              <a:t>&lt;</a:t>
            </a:r>
            <a:r>
              <a:rPr lang="en-US"/>
              <a:t> 500, which is considered to be </a:t>
            </a:r>
            <a:r>
              <a:rPr lang="en-US">
                <a:highlight>
                  <a:srgbClr val="FFFF00"/>
                </a:highlight>
              </a:rPr>
              <a:t>left-tailed testing</a:t>
            </a:r>
            <a:r>
              <a:rPr lang="en-US"/>
              <a:t>.</a:t>
            </a:r>
            <a:endParaRPr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This means that if our calculated tSTAT falls on the rejection region (left side of tCRIT), we will reject the null hypothesis. (assume significance level α = 0.05)</a:t>
            </a:r>
            <a:endParaRPr/>
          </a:p>
        </p:txBody>
      </p:sp>
      <p:grpSp>
        <p:nvGrpSpPr>
          <p:cNvPr id="258" name="Google Shape;258;g2f5f62a2d95_0_149"/>
          <p:cNvGrpSpPr/>
          <p:nvPr/>
        </p:nvGrpSpPr>
        <p:grpSpPr>
          <a:xfrm>
            <a:off x="3712020" y="4108652"/>
            <a:ext cx="7716759" cy="2460856"/>
            <a:chOff x="2237620" y="4011652"/>
            <a:chExt cx="7716759" cy="2460856"/>
          </a:xfrm>
        </p:grpSpPr>
        <p:grpSp>
          <p:nvGrpSpPr>
            <p:cNvPr id="259" name="Google Shape;259;g2f5f62a2d95_0_149"/>
            <p:cNvGrpSpPr/>
            <p:nvPr/>
          </p:nvGrpSpPr>
          <p:grpSpPr>
            <a:xfrm>
              <a:off x="2237620" y="4011652"/>
              <a:ext cx="7716759" cy="2460856"/>
              <a:chOff x="1257375" y="3386500"/>
              <a:chExt cx="9677400" cy="3086100"/>
            </a:xfrm>
          </p:grpSpPr>
          <p:pic>
            <p:nvPicPr>
              <p:cNvPr id="260" name="Google Shape;260;g2f5f62a2d95_0_14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57375" y="3386500"/>
                <a:ext cx="9677400" cy="30861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61" name="Google Shape;261;g2f5f62a2d95_0_149"/>
              <p:cNvCxnSpPr/>
              <p:nvPr/>
            </p:nvCxnSpPr>
            <p:spPr>
              <a:xfrm>
                <a:off x="4697650" y="4827200"/>
                <a:ext cx="0" cy="12363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2" name="Google Shape;262;g2f5f62a2d95_0_149"/>
              <p:cNvSpPr txBox="1"/>
              <p:nvPr/>
            </p:nvSpPr>
            <p:spPr>
              <a:xfrm>
                <a:off x="4170250" y="4300608"/>
                <a:ext cx="1054800" cy="579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100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tCRIT</a:t>
                </a:r>
                <a:endParaRPr sz="18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63" name="Google Shape;263;g2f5f62a2d95_0_149"/>
            <p:cNvGrpSpPr/>
            <p:nvPr/>
          </p:nvGrpSpPr>
          <p:grpSpPr>
            <a:xfrm>
              <a:off x="3598001" y="5190775"/>
              <a:ext cx="3351398" cy="745852"/>
              <a:chOff x="353442" y="4478901"/>
              <a:chExt cx="4742991" cy="1055551"/>
            </a:xfrm>
          </p:grpSpPr>
          <p:sp>
            <p:nvSpPr>
              <p:cNvPr id="264" name="Google Shape;264;g2f5f62a2d95_0_149"/>
              <p:cNvSpPr txBox="1"/>
              <p:nvPr/>
            </p:nvSpPr>
            <p:spPr>
              <a:xfrm>
                <a:off x="353442" y="4663252"/>
                <a:ext cx="1654200" cy="87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α = </a:t>
                </a:r>
                <a:r>
                  <a:rPr lang="en-US" sz="2400">
                    <a:solidFill>
                      <a:schemeClr val="dk1"/>
                    </a:solidFill>
                    <a:highlight>
                      <a:srgbClr val="FF000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5%</a:t>
                </a:r>
                <a:endParaRPr sz="2400">
                  <a:solidFill>
                    <a:schemeClr val="dk1"/>
                  </a:solidFill>
                  <a:highlight>
                    <a:srgbClr val="FF000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g2f5f62a2d95_0_149"/>
              <p:cNvSpPr txBox="1"/>
              <p:nvPr/>
            </p:nvSpPr>
            <p:spPr>
              <a:xfrm>
                <a:off x="4071634" y="4478901"/>
                <a:ext cx="1024800" cy="78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highlight>
                      <a:srgbClr val="00FF0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95%</a:t>
                </a:r>
                <a:endParaRPr sz="2400">
                  <a:solidFill>
                    <a:schemeClr val="dk1"/>
                  </a:solidFill>
                  <a:highlight>
                    <a:srgbClr val="00FF0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6" name="Google Shape;266;g2f5f62a2d95_0_149"/>
          <p:cNvSpPr txBox="1"/>
          <p:nvPr/>
        </p:nvSpPr>
        <p:spPr>
          <a:xfrm>
            <a:off x="4507497" y="4486950"/>
            <a:ext cx="285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tCRIT = T.INV(0.05,19)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f5fe181228_0_20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tSTAT</a:t>
            </a:r>
            <a:r>
              <a:rPr lang="en-US" dirty="0"/>
              <a:t> - </a:t>
            </a:r>
            <a:r>
              <a:rPr lang="en-US" dirty="0" err="1"/>
              <a:t>tCRIT</a:t>
            </a:r>
            <a:r>
              <a:rPr lang="en-US" dirty="0"/>
              <a:t> Approach 🍺</a:t>
            </a:r>
            <a:endParaRPr dirty="0"/>
          </a:p>
        </p:txBody>
      </p:sp>
      <p:sp>
        <p:nvSpPr>
          <p:cNvPr id="272" name="Google Shape;272;g2f5fe181228_0_20"/>
          <p:cNvSpPr txBox="1">
            <a:spLocks noGrp="1"/>
          </p:cNvSpPr>
          <p:nvPr>
            <p:ph type="body" idx="1"/>
          </p:nvPr>
        </p:nvSpPr>
        <p:spPr>
          <a:xfrm>
            <a:off x="9644743" y="0"/>
            <a:ext cx="2547382" cy="16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0003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x̄ = 489ml.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s = 20ml.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n = 20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: μ ≥ 500.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: μ &lt; 500.</a:t>
            </a:r>
            <a:endParaRPr dirty="0"/>
          </a:p>
        </p:txBody>
      </p:sp>
      <p:sp>
        <p:nvSpPr>
          <p:cNvPr id="273" name="Google Shape;273;g2f5fe181228_0_20"/>
          <p:cNvSpPr txBox="1">
            <a:spLocks noGrp="1"/>
          </p:cNvSpPr>
          <p:nvPr>
            <p:ph type="body" idx="1"/>
          </p:nvPr>
        </p:nvSpPr>
        <p:spPr>
          <a:xfrm>
            <a:off x="447675" y="1325576"/>
            <a:ext cx="11296800" cy="542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 err="1">
                <a:solidFill>
                  <a:srgbClr val="0000FF"/>
                </a:solidFill>
              </a:rPr>
              <a:t>tSTAT</a:t>
            </a:r>
            <a:r>
              <a:rPr lang="en-US" dirty="0"/>
              <a:t> = (489-500) / (20/SQRT(20)) = -2.4597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 err="1">
                <a:solidFill>
                  <a:srgbClr val="FF0000"/>
                </a:solidFill>
              </a:rPr>
              <a:t>tCRIT</a:t>
            </a:r>
            <a:r>
              <a:rPr lang="en-US" dirty="0"/>
              <a:t> = T.INV(0.05,19) = -1.7291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Since </a:t>
            </a:r>
            <a:r>
              <a:rPr lang="en-US" dirty="0" err="1"/>
              <a:t>tSTAT</a:t>
            </a:r>
            <a:r>
              <a:rPr lang="en-US" dirty="0"/>
              <a:t> falls in the rejection region, we reject the null hypothesis. The average beer volume is less than 500ml.</a:t>
            </a:r>
            <a:endParaRPr dirty="0"/>
          </a:p>
        </p:txBody>
      </p:sp>
      <p:grpSp>
        <p:nvGrpSpPr>
          <p:cNvPr id="274" name="Google Shape;274;g2f5fe181228_0_20"/>
          <p:cNvGrpSpPr/>
          <p:nvPr/>
        </p:nvGrpSpPr>
        <p:grpSpPr>
          <a:xfrm>
            <a:off x="1393831" y="2350180"/>
            <a:ext cx="9404497" cy="2999072"/>
            <a:chOff x="1393831" y="2350180"/>
            <a:chExt cx="9404497" cy="2999072"/>
          </a:xfrm>
        </p:grpSpPr>
        <p:grpSp>
          <p:nvGrpSpPr>
            <p:cNvPr id="275" name="Google Shape;275;g2f5fe181228_0_20"/>
            <p:cNvGrpSpPr/>
            <p:nvPr/>
          </p:nvGrpSpPr>
          <p:grpSpPr>
            <a:xfrm>
              <a:off x="1393831" y="2350180"/>
              <a:ext cx="9404497" cy="2999072"/>
              <a:chOff x="1257375" y="3386500"/>
              <a:chExt cx="9677400" cy="3086100"/>
            </a:xfrm>
          </p:grpSpPr>
          <p:pic>
            <p:nvPicPr>
              <p:cNvPr id="276" name="Google Shape;276;g2f5fe181228_0_2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57375" y="3386500"/>
                <a:ext cx="9677400" cy="30861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77" name="Google Shape;277;g2f5fe181228_0_20"/>
              <p:cNvCxnSpPr/>
              <p:nvPr/>
            </p:nvCxnSpPr>
            <p:spPr>
              <a:xfrm>
                <a:off x="4697660" y="4078999"/>
                <a:ext cx="0" cy="19845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78" name="Google Shape;278;g2f5fe181228_0_20"/>
              <p:cNvSpPr txBox="1"/>
              <p:nvPr/>
            </p:nvSpPr>
            <p:spPr>
              <a:xfrm>
                <a:off x="3068245" y="3710905"/>
                <a:ext cx="2635500" cy="47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100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tCRIT = -1.7291</a:t>
                </a:r>
                <a:endParaRPr sz="180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279" name="Google Shape;279;g2f5fe181228_0_20"/>
            <p:cNvCxnSpPr/>
            <p:nvPr/>
          </p:nvCxnSpPr>
          <p:spPr>
            <a:xfrm>
              <a:off x="4061240" y="3778427"/>
              <a:ext cx="0" cy="1201500"/>
            </a:xfrm>
            <a:prstGeom prst="straightConnector1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0" name="Google Shape;280;g2f5fe181228_0_20"/>
            <p:cNvSpPr txBox="1"/>
            <p:nvPr/>
          </p:nvSpPr>
          <p:spPr>
            <a:xfrm>
              <a:off x="2343210" y="3389211"/>
              <a:ext cx="2561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tSTAT = -2.4597</a:t>
              </a:r>
              <a:endParaRPr sz="180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5fe181228_0_15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p-value Approach</a:t>
            </a:r>
            <a:endParaRPr/>
          </a:p>
        </p:txBody>
      </p:sp>
      <p:sp>
        <p:nvSpPr>
          <p:cNvPr id="286" name="Google Shape;286;g2f5fe181228_0_15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8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There is only 1 condition for the p-value approach: If p-value is less than the significance level, we reject the null hypothesis.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p-value is the area under the curve that </a:t>
            </a:r>
            <a:r>
              <a:rPr lang="en-US">
                <a:highlight>
                  <a:srgbClr val="FFFF00"/>
                </a:highlight>
              </a:rPr>
              <a:t>corresponds to how extreme the tSTAT is</a:t>
            </a:r>
            <a:r>
              <a:rPr lang="en-US"/>
              <a:t>. If the tSTAT is very extreme, the p-value will be extremely low.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However, we must be careful when using Excel’s formula.</a:t>
            </a:r>
            <a:endParaRPr/>
          </a:p>
        </p:txBody>
      </p:sp>
      <p:pic>
        <p:nvPicPr>
          <p:cNvPr id="287" name="Google Shape;287;g2f5fe181228_0_15"/>
          <p:cNvPicPr preferRelativeResize="0"/>
          <p:nvPr/>
        </p:nvPicPr>
        <p:blipFill rotWithShape="1">
          <a:blip r:embed="rId3">
            <a:alphaModFix/>
          </a:blip>
          <a:srcRect l="4284" t="7689" r="6261"/>
          <a:stretch/>
        </p:blipFill>
        <p:spPr>
          <a:xfrm>
            <a:off x="4121822" y="3549200"/>
            <a:ext cx="5731610" cy="315752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2f5fe181228_0_15"/>
          <p:cNvSpPr txBox="1">
            <a:spLocks noGrp="1"/>
          </p:cNvSpPr>
          <p:nvPr>
            <p:ph type="body" idx="1"/>
          </p:nvPr>
        </p:nvSpPr>
        <p:spPr>
          <a:xfrm>
            <a:off x="828250" y="4281650"/>
            <a:ext cx="5469600" cy="106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p-value = T.DIST(-1.7,19,TRUE) = 0.0527</a:t>
            </a:r>
            <a:endParaRPr sz="2400"/>
          </a:p>
        </p:txBody>
      </p:sp>
      <p:cxnSp>
        <p:nvCxnSpPr>
          <p:cNvPr id="289" name="Google Shape;289;g2f5fe181228_0_15"/>
          <p:cNvCxnSpPr/>
          <p:nvPr/>
        </p:nvCxnSpPr>
        <p:spPr>
          <a:xfrm>
            <a:off x="5717347" y="5247788"/>
            <a:ext cx="0" cy="1069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g2f5fe181228_0_15"/>
          <p:cNvSpPr txBox="1"/>
          <p:nvPr/>
        </p:nvSpPr>
        <p:spPr>
          <a:xfrm>
            <a:off x="5433282" y="4898170"/>
            <a:ext cx="1293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-1.7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2f5fe181228_0_15"/>
          <p:cNvSpPr txBox="1"/>
          <p:nvPr/>
        </p:nvSpPr>
        <p:spPr>
          <a:xfrm>
            <a:off x="4652991" y="5618157"/>
            <a:ext cx="1293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5.27%</a:t>
            </a:r>
            <a:endParaRPr sz="1800" b="1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2f5fe181228_0_15"/>
          <p:cNvSpPr txBox="1">
            <a:spLocks noGrp="1"/>
          </p:cNvSpPr>
          <p:nvPr>
            <p:ph type="body" idx="1"/>
          </p:nvPr>
        </p:nvSpPr>
        <p:spPr>
          <a:xfrm>
            <a:off x="9666514" y="0"/>
            <a:ext cx="2525611" cy="16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0003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x̄ = 489ml.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s = 20ml.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n = 20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: μ ≥ 500.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: μ &lt; 500.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f5fe181228_0_5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p-value Approach 🍺</a:t>
            </a:r>
            <a:endParaRPr/>
          </a:p>
        </p:txBody>
      </p:sp>
      <p:sp>
        <p:nvSpPr>
          <p:cNvPr id="298" name="Google Shape;298;g2f5fe181228_0_52"/>
          <p:cNvSpPr txBox="1">
            <a:spLocks noGrp="1"/>
          </p:cNvSpPr>
          <p:nvPr>
            <p:ph type="body" idx="1"/>
          </p:nvPr>
        </p:nvSpPr>
        <p:spPr>
          <a:xfrm>
            <a:off x="447675" y="1253100"/>
            <a:ext cx="11296800" cy="553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From the beer inspection, we know that tSTAT is -2.4597.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p-value = T.DIST(-2.4597,19,TRUE) = 0.0118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Since p-value is less than 0.05, we reject the null hypothesis. The average original beer volume is less than 500ml.</a:t>
            </a:r>
            <a:endParaRPr/>
          </a:p>
        </p:txBody>
      </p:sp>
      <p:pic>
        <p:nvPicPr>
          <p:cNvPr id="299" name="Google Shape;299;g2f5fe181228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8739" y="2345575"/>
            <a:ext cx="7394526" cy="3220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g2f5fe181228_0_52"/>
          <p:cNvGrpSpPr/>
          <p:nvPr/>
        </p:nvGrpSpPr>
        <p:grpSpPr>
          <a:xfrm>
            <a:off x="2398760" y="3660661"/>
            <a:ext cx="2561100" cy="1590716"/>
            <a:chOff x="2343210" y="3389211"/>
            <a:chExt cx="2561100" cy="1590716"/>
          </a:xfrm>
        </p:grpSpPr>
        <p:cxnSp>
          <p:nvCxnSpPr>
            <p:cNvPr id="301" name="Google Shape;301;g2f5fe181228_0_52"/>
            <p:cNvCxnSpPr/>
            <p:nvPr/>
          </p:nvCxnSpPr>
          <p:spPr>
            <a:xfrm>
              <a:off x="4061240" y="3778427"/>
              <a:ext cx="0" cy="1201500"/>
            </a:xfrm>
            <a:prstGeom prst="straightConnector1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2" name="Google Shape;302;g2f5fe181228_0_52"/>
            <p:cNvSpPr txBox="1"/>
            <p:nvPr/>
          </p:nvSpPr>
          <p:spPr>
            <a:xfrm>
              <a:off x="2343210" y="3389211"/>
              <a:ext cx="2561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rPr>
                <a:t>tSTAT = -2.4597</a:t>
              </a:r>
              <a:endParaRPr sz="1800">
                <a:solidFill>
                  <a:srgbClr val="0000FF"/>
                </a:solidFill>
              </a:endParaRPr>
            </a:p>
          </p:txBody>
        </p:sp>
      </p:grpSp>
      <p:sp>
        <p:nvSpPr>
          <p:cNvPr id="303" name="Google Shape;303;g2f5fe181228_0_52"/>
          <p:cNvSpPr txBox="1"/>
          <p:nvPr/>
        </p:nvSpPr>
        <p:spPr>
          <a:xfrm>
            <a:off x="2908576" y="4558713"/>
            <a:ext cx="116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1.18%</a:t>
            </a:r>
            <a:endParaRPr sz="2400">
              <a:solidFill>
                <a:srgbClr val="0000FF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2f5fe181228_0_52"/>
          <p:cNvSpPr txBox="1">
            <a:spLocks noGrp="1"/>
          </p:cNvSpPr>
          <p:nvPr>
            <p:ph type="body" idx="1"/>
          </p:nvPr>
        </p:nvSpPr>
        <p:spPr>
          <a:xfrm>
            <a:off x="9361714" y="0"/>
            <a:ext cx="2830411" cy="168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00037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x̄ = 489ml.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s = 20ml.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n = 20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: μ ≥ 500.</a:t>
            </a:r>
            <a:endParaRPr dirty="0"/>
          </a:p>
          <a:p>
            <a:pPr marL="457200" lvl="0" indent="-3000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: μ &lt; 500.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f5fe181228_0_86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Two-Sample t-Test </a:t>
            </a:r>
            <a:endParaRPr/>
          </a:p>
        </p:txBody>
      </p:sp>
      <p:sp>
        <p:nvSpPr>
          <p:cNvPr id="310" name="Google Shape;310;g2f5fe181228_0_86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8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The two-sample </a:t>
            </a:r>
            <a:r>
              <a:rPr lang="en-US" i="1">
                <a:solidFill>
                  <a:srgbClr val="333333"/>
                </a:solidFill>
                <a:highlight>
                  <a:srgbClr val="FFFFFF"/>
                </a:highlight>
              </a:rPr>
              <a:t>t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-test is a method used to test whether the unknown population means of two groups are equal or not.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0</a:t>
            </a:r>
            <a:r>
              <a:rPr lang="en-US"/>
              <a:t>:  μ</a:t>
            </a:r>
            <a:r>
              <a:rPr lang="en-US" baseline="-25000"/>
              <a:t>1</a:t>
            </a:r>
            <a:r>
              <a:rPr lang="en-US"/>
              <a:t> = μ</a:t>
            </a:r>
            <a:r>
              <a:rPr lang="en-US" baseline="-25000"/>
              <a:t>2</a:t>
            </a:r>
            <a:endParaRPr baseline="-2500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a</a:t>
            </a:r>
            <a:r>
              <a:rPr lang="en-US"/>
              <a:t>:  μ</a:t>
            </a:r>
            <a:r>
              <a:rPr lang="en-US" baseline="-25000"/>
              <a:t>1</a:t>
            </a:r>
            <a:r>
              <a:rPr lang="en-US"/>
              <a:t> ≠ μ</a:t>
            </a:r>
            <a:r>
              <a:rPr lang="en-US" baseline="-25000"/>
              <a:t>2</a:t>
            </a:r>
            <a:endParaRPr baseline="-25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We can test the hypothesis by using the Two-Sample t-Test (with equal or unequal variance) in the “Data Analytics” add-in in Excel.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5fe181228_0_103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Two-Sample t-Test 🍺</a:t>
            </a:r>
            <a:endParaRPr/>
          </a:p>
        </p:txBody>
      </p:sp>
      <p:sp>
        <p:nvSpPr>
          <p:cNvPr id="316" name="Google Shape;316;g2f5fe181228_0_103"/>
          <p:cNvSpPr txBox="1">
            <a:spLocks noGrp="1"/>
          </p:cNvSpPr>
          <p:nvPr>
            <p:ph type="body" idx="1"/>
          </p:nvPr>
        </p:nvSpPr>
        <p:spPr>
          <a:xfrm>
            <a:off x="447675" y="1325576"/>
            <a:ext cx="11296800" cy="524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We are going to test if our original beer and our new “light beer” has the same volume.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Let </a:t>
            </a:r>
            <a:r>
              <a:rPr lang="en-US"/>
              <a:t>μ</a:t>
            </a:r>
            <a:r>
              <a:rPr lang="en-US" baseline="-25000"/>
              <a:t>1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 be the true average volume of original beer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Let </a:t>
            </a:r>
            <a:r>
              <a:rPr lang="en-US"/>
              <a:t>μ</a:t>
            </a:r>
            <a:r>
              <a:rPr lang="en-US" baseline="-25000"/>
              <a:t>2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 be the true average volume of light beer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Our hypothesis is: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0</a:t>
            </a:r>
            <a:r>
              <a:rPr lang="en-US"/>
              <a:t>:  μ</a:t>
            </a:r>
            <a:r>
              <a:rPr lang="en-US" baseline="-25000"/>
              <a:t>1</a:t>
            </a:r>
            <a:r>
              <a:rPr lang="en-US"/>
              <a:t> = μ</a:t>
            </a:r>
            <a:r>
              <a:rPr lang="en-US" baseline="-25000"/>
              <a:t>2</a:t>
            </a:r>
            <a:endParaRPr baseline="-2500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</a:t>
            </a:r>
            <a:r>
              <a:rPr lang="en-US" baseline="-25000"/>
              <a:t>a</a:t>
            </a:r>
            <a:r>
              <a:rPr lang="en-US"/>
              <a:t>:  μ</a:t>
            </a:r>
            <a:r>
              <a:rPr lang="en-US" baseline="-25000"/>
              <a:t>1</a:t>
            </a:r>
            <a:r>
              <a:rPr lang="en-US"/>
              <a:t> ≠ μ</a:t>
            </a:r>
            <a:r>
              <a:rPr lang="en-US" baseline="-25000"/>
              <a:t>2</a:t>
            </a:r>
            <a:endParaRPr baseline="-25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Let’s do this in the Excel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f5fe181228_0_108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Two-Sample t-Test 🍺</a:t>
            </a:r>
            <a:endParaRPr/>
          </a:p>
        </p:txBody>
      </p:sp>
      <p:sp>
        <p:nvSpPr>
          <p:cNvPr id="322" name="Google Shape;322;g2f5fe181228_0_108"/>
          <p:cNvSpPr txBox="1">
            <a:spLocks noGrp="1"/>
          </p:cNvSpPr>
          <p:nvPr>
            <p:ph type="body" idx="1"/>
          </p:nvPr>
        </p:nvSpPr>
        <p:spPr>
          <a:xfrm>
            <a:off x="7019500" y="1325575"/>
            <a:ext cx="4725000" cy="524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tSTAT is less extreme than tCRIT.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p-value is greater than the significance level (0.05)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Therefore, we cannot reject the null hypothesis, there is no significant difference between the average volume of original and light beer.</a:t>
            </a:r>
            <a:endParaRPr/>
          </a:p>
        </p:txBody>
      </p:sp>
      <p:pic>
        <p:nvPicPr>
          <p:cNvPr id="323" name="Google Shape;323;g2f5fe181228_0_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25" y="1478100"/>
            <a:ext cx="6714701" cy="496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9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Simple Linear Regression</a:t>
            </a:r>
            <a:endParaRPr/>
          </a:p>
        </p:txBody>
      </p:sp>
      <p:sp>
        <p:nvSpPr>
          <p:cNvPr id="329" name="Google Shape;329;p9"/>
          <p:cNvSpPr txBox="1">
            <a:spLocks noGrp="1"/>
          </p:cNvSpPr>
          <p:nvPr>
            <p:ph type="body" idx="1"/>
          </p:nvPr>
        </p:nvSpPr>
        <p:spPr>
          <a:xfrm>
            <a:off x="5089575" y="1825625"/>
            <a:ext cx="6659700" cy="4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193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 use linear regression to see if there is a relationship between 2 variables.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Y = b</a:t>
            </a:r>
            <a:r>
              <a:rPr lang="en-US" baseline="-25000"/>
              <a:t>1</a:t>
            </a:r>
            <a:r>
              <a:rPr lang="en-US"/>
              <a:t>X + b</a:t>
            </a:r>
            <a:r>
              <a:rPr lang="en-US" baseline="-25000"/>
              <a:t>0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aseline="-25000"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to determine what should be Y or X?</a:t>
            </a: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Y is what we wanted to predict</a:t>
            </a: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X is the input</a:t>
            </a: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</a:t>
            </a:r>
            <a:r>
              <a:rPr lang="en-US" baseline="-25000"/>
              <a:t>0 </a:t>
            </a:r>
            <a:r>
              <a:rPr lang="en-US"/>
              <a:t>is the intercept</a:t>
            </a: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</a:t>
            </a:r>
            <a:r>
              <a:rPr lang="en-US" baseline="-25000"/>
              <a:t>1 </a:t>
            </a:r>
            <a:r>
              <a:rPr lang="en-US"/>
              <a:t>is the slope</a:t>
            </a:r>
            <a:endParaRPr/>
          </a:p>
        </p:txBody>
      </p:sp>
      <p:grpSp>
        <p:nvGrpSpPr>
          <p:cNvPr id="330" name="Google Shape;330;p9"/>
          <p:cNvGrpSpPr/>
          <p:nvPr/>
        </p:nvGrpSpPr>
        <p:grpSpPr>
          <a:xfrm>
            <a:off x="442824" y="2692070"/>
            <a:ext cx="4008407" cy="3584383"/>
            <a:chOff x="523875" y="2724149"/>
            <a:chExt cx="4008407" cy="3584383"/>
          </a:xfrm>
        </p:grpSpPr>
        <p:pic>
          <p:nvPicPr>
            <p:cNvPr id="331" name="Google Shape;331;p9" descr="https://substackcdn.com/image/fetch/f_auto,q_auto:good,fl_progressive:steep/https%3A%2F%2Fsubstack-post-media.s3.amazonaws.com%2Fpublic%2Fimages%2F62413fa0-3d80-411c-af93-ebd0f096a26a_1042x644.png"/>
            <p:cNvPicPr preferRelativeResize="0"/>
            <p:nvPr/>
          </p:nvPicPr>
          <p:blipFill rotWithShape="1">
            <a:blip r:embed="rId3">
              <a:alphaModFix/>
            </a:blip>
            <a:srcRect l="51709" t="13653"/>
            <a:stretch/>
          </p:blipFill>
          <p:spPr>
            <a:xfrm>
              <a:off x="1288750" y="2724149"/>
              <a:ext cx="3243532" cy="3584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2" name="Google Shape;332;p9"/>
            <p:cNvSpPr txBox="1"/>
            <p:nvPr/>
          </p:nvSpPr>
          <p:spPr>
            <a:xfrm>
              <a:off x="523875" y="4042139"/>
              <a:ext cx="10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Profit ($)</a:t>
              </a:r>
              <a:endParaRPr/>
            </a:p>
          </p:txBody>
        </p:sp>
        <p:sp>
          <p:nvSpPr>
            <p:cNvPr id="333" name="Google Shape;333;p9"/>
            <p:cNvSpPr txBox="1"/>
            <p:nvPr/>
          </p:nvSpPr>
          <p:spPr>
            <a:xfrm>
              <a:off x="1951759" y="5788389"/>
              <a:ext cx="19175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Marketing Cost ($)</a:t>
              </a:r>
              <a:endParaRPr/>
            </a:p>
          </p:txBody>
        </p:sp>
      </p:grpSp>
      <p:sp>
        <p:nvSpPr>
          <p:cNvPr id="334" name="Google Shape;334;p9"/>
          <p:cNvSpPr txBox="1"/>
          <p:nvPr/>
        </p:nvSpPr>
        <p:spPr>
          <a:xfrm>
            <a:off x="1124869" y="1825625"/>
            <a:ext cx="32435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Marketing Cost vs Profit of 40 Companies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f5fe181228_0_97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Solver</a:t>
            </a:r>
            <a:endParaRPr/>
          </a:p>
        </p:txBody>
      </p:sp>
      <p:sp>
        <p:nvSpPr>
          <p:cNvPr id="340" name="Google Shape;340;g2f5fe181228_0_97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8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1E1E1E"/>
              </a:buClr>
              <a:buSzPts val="1800"/>
              <a:buChar char="•"/>
            </a:pPr>
            <a:r>
              <a:rPr lang="en-US">
                <a:solidFill>
                  <a:srgbClr val="1E1E1E"/>
                </a:solidFill>
                <a:highlight>
                  <a:srgbClr val="FFFFFF"/>
                </a:highlight>
              </a:rPr>
              <a:t>an add-in to find an optimal (maximum or minimum) value for the objective cell — subject to constraints, or limits, on the values of other formula cells on a worksheet.</a:t>
            </a:r>
            <a:endParaRPr/>
          </a:p>
        </p:txBody>
      </p:sp>
      <p:grpSp>
        <p:nvGrpSpPr>
          <p:cNvPr id="341" name="Google Shape;341;g2f5fe181228_0_97"/>
          <p:cNvGrpSpPr/>
          <p:nvPr/>
        </p:nvGrpSpPr>
        <p:grpSpPr>
          <a:xfrm>
            <a:off x="442824" y="2692070"/>
            <a:ext cx="4008407" cy="3584383"/>
            <a:chOff x="523875" y="2724149"/>
            <a:chExt cx="4008407" cy="3584383"/>
          </a:xfrm>
        </p:grpSpPr>
        <p:pic>
          <p:nvPicPr>
            <p:cNvPr id="342" name="Google Shape;342;g2f5fe181228_0_97" descr="https://substackcdn.com/image/fetch/f_auto,q_auto:good,fl_progressive:steep/https%3A%2F%2Fsubstack-post-media.s3.amazonaws.com%2Fpublic%2Fimages%2F62413fa0-3d80-411c-af93-ebd0f096a26a_1042x644.png"/>
            <p:cNvPicPr preferRelativeResize="0"/>
            <p:nvPr/>
          </p:nvPicPr>
          <p:blipFill rotWithShape="1">
            <a:blip r:embed="rId3">
              <a:alphaModFix/>
            </a:blip>
            <a:srcRect l="51709" t="13651"/>
            <a:stretch/>
          </p:blipFill>
          <p:spPr>
            <a:xfrm>
              <a:off x="1288750" y="2724149"/>
              <a:ext cx="3243532" cy="35843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3" name="Google Shape;343;g2f5fe181228_0_97"/>
            <p:cNvSpPr txBox="1"/>
            <p:nvPr/>
          </p:nvSpPr>
          <p:spPr>
            <a:xfrm>
              <a:off x="523875" y="4042139"/>
              <a:ext cx="1012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Profit ($)</a:t>
              </a:r>
              <a:endParaRPr/>
            </a:p>
          </p:txBody>
        </p:sp>
        <p:sp>
          <p:nvSpPr>
            <p:cNvPr id="344" name="Google Shape;344;g2f5fe181228_0_97"/>
            <p:cNvSpPr txBox="1"/>
            <p:nvPr/>
          </p:nvSpPr>
          <p:spPr>
            <a:xfrm>
              <a:off x="1951759" y="5788389"/>
              <a:ext cx="1917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Marketing Cost ($)</a:t>
              </a:r>
              <a:endParaRPr/>
            </a:p>
          </p:txBody>
        </p:sp>
      </p:grpSp>
      <p:sp>
        <p:nvSpPr>
          <p:cNvPr id="345" name="Google Shape;345;g2f5fe181228_0_97"/>
          <p:cNvSpPr txBox="1">
            <a:spLocks noGrp="1"/>
          </p:cNvSpPr>
          <p:nvPr>
            <p:ph type="body" idx="1"/>
          </p:nvPr>
        </p:nvSpPr>
        <p:spPr>
          <a:xfrm>
            <a:off x="4803925" y="2692075"/>
            <a:ext cx="7092900" cy="397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E1E1E"/>
              </a:buClr>
              <a:buSzPts val="1800"/>
              <a:buChar char="•"/>
            </a:pPr>
            <a:r>
              <a:rPr lang="en-US">
                <a:solidFill>
                  <a:srgbClr val="1E1E1E"/>
                </a:solidFill>
                <a:highlight>
                  <a:srgbClr val="FFFFFF"/>
                </a:highlight>
              </a:rPr>
              <a:t>For example, we want to find b0 and b1 value for our linear regression line using Solver.</a:t>
            </a:r>
            <a:endParaRPr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Char char="•"/>
            </a:pPr>
            <a:r>
              <a:rPr lang="en-US">
                <a:solidFill>
                  <a:srgbClr val="1E1E1E"/>
                </a:solidFill>
                <a:highlight>
                  <a:srgbClr val="FFFFFF"/>
                </a:highlight>
              </a:rPr>
              <a:t>We know that the best fitting line is the line that minimizes our Sum of Squared Error.</a:t>
            </a:r>
            <a:endParaRPr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E1E1E"/>
              </a:buClr>
              <a:buSzPts val="1800"/>
              <a:buChar char="•"/>
            </a:pPr>
            <a:r>
              <a:rPr lang="en-US">
                <a:solidFill>
                  <a:srgbClr val="1E1E1E"/>
                </a:solidFill>
                <a:highlight>
                  <a:srgbClr val="FFFFFF"/>
                </a:highlight>
              </a:rPr>
              <a:t>The Solver will random b0 and b1 until we get the possible minimum Sum of Squared Error.</a:t>
            </a:r>
            <a:endParaRPr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marL="45720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900"/>
              <a:buChar char="•"/>
            </a:pPr>
            <a:r>
              <a:rPr lang="en-US" sz="1900">
                <a:solidFill>
                  <a:srgbClr val="1E1E1E"/>
                </a:solidFill>
                <a:highlight>
                  <a:srgbClr val="FFFFFF"/>
                </a:highlight>
              </a:rPr>
              <a:t>However, we can use SLOPE and INTERCEPT instead.</a:t>
            </a:r>
            <a:endParaRPr sz="1900">
              <a:solidFill>
                <a:srgbClr val="1E1E1E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5fe181228_0_81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the Analysis of Variance (ANOVA)</a:t>
            </a:r>
            <a:endParaRPr/>
          </a:p>
        </p:txBody>
      </p:sp>
      <p:sp>
        <p:nvSpPr>
          <p:cNvPr id="351" name="Google Shape;351;g2f5fe181228_0_81"/>
          <p:cNvSpPr txBox="1">
            <a:spLocks noGrp="1"/>
          </p:cNvSpPr>
          <p:nvPr>
            <p:ph type="body" idx="1"/>
          </p:nvPr>
        </p:nvSpPr>
        <p:spPr>
          <a:xfrm>
            <a:off x="486600" y="1522300"/>
            <a:ext cx="4145100" cy="485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 Square shows how fit the data is to the model.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Significance F means the regression is significant.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p-value tells us if each variable is significant.</a:t>
            </a:r>
            <a:endParaRPr/>
          </a:p>
        </p:txBody>
      </p:sp>
      <p:pic>
        <p:nvPicPr>
          <p:cNvPr id="352" name="Google Shape;352;g2f5fe181228_0_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1700" y="1791475"/>
            <a:ext cx="7170250" cy="410197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2f5fe181228_0_81"/>
          <p:cNvSpPr/>
          <p:nvPr/>
        </p:nvSpPr>
        <p:spPr>
          <a:xfrm>
            <a:off x="4627900" y="2681500"/>
            <a:ext cx="2650500" cy="2589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2f5fe181228_0_81"/>
          <p:cNvSpPr/>
          <p:nvPr/>
        </p:nvSpPr>
        <p:spPr>
          <a:xfrm>
            <a:off x="9780925" y="4055575"/>
            <a:ext cx="1193400" cy="4791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2f5fe181228_0_81"/>
          <p:cNvSpPr/>
          <p:nvPr/>
        </p:nvSpPr>
        <p:spPr>
          <a:xfrm>
            <a:off x="8939400" y="5201900"/>
            <a:ext cx="841500" cy="6915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Population vs. Sample</a:t>
            </a:r>
            <a:endParaRPr/>
          </a:p>
        </p:txBody>
      </p:sp>
      <p:sp>
        <p:nvSpPr>
          <p:cNvPr id="99" name="Google Shape;99;p3"/>
          <p:cNvSpPr txBox="1">
            <a:spLocks noGrp="1"/>
          </p:cNvSpPr>
          <p:nvPr>
            <p:ph type="body" idx="1"/>
          </p:nvPr>
        </p:nvSpPr>
        <p:spPr>
          <a:xfrm>
            <a:off x="447675" y="1325575"/>
            <a:ext cx="11296800" cy="52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Population is the entire group of things we want to draw conclusions about, while sample is only a part of the group we choose to represent the entire group.</a:t>
            </a:r>
            <a:endParaRPr/>
          </a:p>
        </p:txBody>
      </p:sp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 t="9074"/>
          <a:stretch/>
        </p:blipFill>
        <p:spPr>
          <a:xfrm>
            <a:off x="1746650" y="2700551"/>
            <a:ext cx="8698850" cy="395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800"/>
              <a:t>Estimating Mean Values vs Predicting Individual Values</a:t>
            </a:r>
            <a:endParaRPr sz="3800"/>
          </a:p>
        </p:txBody>
      </p:sp>
      <p:sp>
        <p:nvSpPr>
          <p:cNvPr id="361" name="Google Shape;361;p10"/>
          <p:cNvSpPr txBox="1">
            <a:spLocks noGrp="1"/>
          </p:cNvSpPr>
          <p:nvPr>
            <p:ph type="body" idx="1"/>
          </p:nvPr>
        </p:nvSpPr>
        <p:spPr>
          <a:xfrm>
            <a:off x="7004650" y="1825625"/>
            <a:ext cx="4744500" cy="4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4193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solidFill>
                  <a:srgbClr val="0000FF"/>
                </a:solidFill>
              </a:rPr>
              <a:t>Confidence Interval</a:t>
            </a:r>
            <a:r>
              <a:rPr lang="en-US"/>
              <a:t> is the range where we think the true mean will fall into.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solidFill>
                  <a:srgbClr val="FF0000"/>
                </a:solidFill>
              </a:rPr>
              <a:t>Prediction Interval</a:t>
            </a:r>
            <a:r>
              <a:rPr lang="en-US"/>
              <a:t> is the area where we think the data will scatter around the true mean.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4193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That’s why the prediction interval is wider than the confidence interval.</a:t>
            </a:r>
            <a:endParaRPr/>
          </a:p>
        </p:txBody>
      </p:sp>
      <p:pic>
        <p:nvPicPr>
          <p:cNvPr id="362" name="Google Shape;36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100" y="2254463"/>
            <a:ext cx="6699850" cy="3286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1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Multiple Linear Regression</a:t>
            </a:r>
            <a:endParaRPr/>
          </a:p>
        </p:txBody>
      </p:sp>
      <p:sp>
        <p:nvSpPr>
          <p:cNvPr id="368" name="Google Shape;368;p11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When there are more than 2 variables, it is impossible to use simple linear regression. This is where multiple regression comes in.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For example, to predict the price of a condo, we might need these factors: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Location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Nearby public transports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Room size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Number of bedrooms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And many more…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f5fe181228_0_91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the Analysis of Variance (ANOVA)</a:t>
            </a:r>
            <a:endParaRPr/>
          </a:p>
        </p:txBody>
      </p:sp>
      <p:pic>
        <p:nvPicPr>
          <p:cNvPr id="374" name="Google Shape;374;g2f5fe181228_0_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8238" y="1201950"/>
            <a:ext cx="9175526" cy="538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C14BB4-D9A4-81C8-140F-E0D2DC647D22}"/>
              </a:ext>
            </a:extLst>
          </p:cNvPr>
          <p:cNvSpPr txBox="1"/>
          <p:nvPr/>
        </p:nvSpPr>
        <p:spPr>
          <a:xfrm>
            <a:off x="4872841" y="2219873"/>
            <a:ext cx="5684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H" dirty="0">
                <a:solidFill>
                  <a:srgbClr val="FF0000"/>
                </a:solidFill>
              </a:rPr>
              <a:t>Y = 3.3384(x1)+2389.331(x2)+0.4853(x3)+2572.6835(x4)+35699.102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80" name="Google Shape;380;p15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run a beer company! 🍺</a:t>
            </a:r>
            <a:endParaRPr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424535" y="1309985"/>
            <a:ext cx="11342929" cy="1399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 are selling a glass containing 500ml of beer. However, since the volume of the beer is a </a:t>
            </a:r>
            <a:r>
              <a:rPr lang="en-US">
                <a:highlight>
                  <a:srgbClr val="FFFF00"/>
                </a:highlight>
              </a:rPr>
              <a:t>continuous random variable</a:t>
            </a:r>
            <a:r>
              <a:rPr lang="en-US"/>
              <a:t>, it is impossible to get exactly 500.000000… ml.</a:t>
            </a: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76225" y="3260333"/>
            <a:ext cx="2429145" cy="1776412"/>
            <a:chOff x="401396" y="2400795"/>
            <a:chExt cx="2429145" cy="1776412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1174365" y="2400795"/>
              <a:ext cx="1656176" cy="1776412"/>
              <a:chOff x="838200" y="1690688"/>
              <a:chExt cx="1946380" cy="2087683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838200" y="1690689"/>
                <a:ext cx="1439174" cy="2087682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958251" y="1690688"/>
                <a:ext cx="1199072" cy="196214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58252" y="1930589"/>
                <a:ext cx="1199072" cy="17222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5400000">
                <a:off x="1614591" y="2227324"/>
                <a:ext cx="1325564" cy="1014413"/>
              </a:xfrm>
              <a:prstGeom prst="blockArc">
                <a:avLst>
                  <a:gd name="adj1" fmla="val 10651876"/>
                  <a:gd name="adj2" fmla="val 100186"/>
                  <a:gd name="adj3" fmla="val 16998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13" name="Google Shape;113;p2"/>
            <p:cNvCxnSpPr/>
            <p:nvPr/>
          </p:nvCxnSpPr>
          <p:spPr>
            <a:xfrm>
              <a:off x="886513" y="2800189"/>
              <a:ext cx="1512447" cy="0"/>
            </a:xfrm>
            <a:prstGeom prst="straightConnector1">
              <a:avLst/>
            </a:prstGeom>
            <a:noFill/>
            <a:ln w="571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4" name="Google Shape;114;p2"/>
            <p:cNvSpPr txBox="1"/>
            <p:nvPr/>
          </p:nvSpPr>
          <p:spPr>
            <a:xfrm>
              <a:off x="401396" y="2437879"/>
              <a:ext cx="7729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500ml</a:t>
              </a:r>
              <a:endParaRPr/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5770580" y="3260333"/>
            <a:ext cx="2429146" cy="1776412"/>
            <a:chOff x="401395" y="4808084"/>
            <a:chExt cx="2429146" cy="1776412"/>
          </a:xfrm>
        </p:grpSpPr>
        <p:grpSp>
          <p:nvGrpSpPr>
            <p:cNvPr id="116" name="Google Shape;116;p2"/>
            <p:cNvGrpSpPr/>
            <p:nvPr/>
          </p:nvGrpSpPr>
          <p:grpSpPr>
            <a:xfrm>
              <a:off x="1174365" y="4808084"/>
              <a:ext cx="1656176" cy="1776412"/>
              <a:chOff x="838200" y="1690688"/>
              <a:chExt cx="1946380" cy="2087683"/>
            </a:xfrm>
          </p:grpSpPr>
          <p:sp>
            <p:nvSpPr>
              <p:cNvPr id="117" name="Google Shape;117;p2"/>
              <p:cNvSpPr/>
              <p:nvPr/>
            </p:nvSpPr>
            <p:spPr>
              <a:xfrm>
                <a:off x="838200" y="1690689"/>
                <a:ext cx="1439174" cy="2087682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958251" y="1690688"/>
                <a:ext cx="1199072" cy="196214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958252" y="2383383"/>
                <a:ext cx="1199072" cy="126945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5400000">
                <a:off x="1614591" y="2227324"/>
                <a:ext cx="1325564" cy="1014413"/>
              </a:xfrm>
              <a:prstGeom prst="blockArc">
                <a:avLst>
                  <a:gd name="adj1" fmla="val 10651876"/>
                  <a:gd name="adj2" fmla="val 100186"/>
                  <a:gd name="adj3" fmla="val 16998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21" name="Google Shape;121;p2"/>
            <p:cNvCxnSpPr/>
            <p:nvPr/>
          </p:nvCxnSpPr>
          <p:spPr>
            <a:xfrm>
              <a:off x="886513" y="5205253"/>
              <a:ext cx="1512447" cy="0"/>
            </a:xfrm>
            <a:prstGeom prst="straightConnector1">
              <a:avLst/>
            </a:prstGeom>
            <a:noFill/>
            <a:ln w="571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2" name="Google Shape;122;p2"/>
            <p:cNvSpPr txBox="1"/>
            <p:nvPr/>
          </p:nvSpPr>
          <p:spPr>
            <a:xfrm>
              <a:off x="401395" y="4835921"/>
              <a:ext cx="7729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500ml</a:t>
              </a:r>
              <a:endParaRPr/>
            </a:p>
          </p:txBody>
        </p:sp>
      </p:grpSp>
      <p:sp>
        <p:nvSpPr>
          <p:cNvPr id="123" name="Google Shape;123;p2"/>
          <p:cNvSpPr txBox="1"/>
          <p:nvPr/>
        </p:nvSpPr>
        <p:spPr>
          <a:xfrm>
            <a:off x="8199727" y="3224550"/>
            <a:ext cx="3406597" cy="246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we put in less than 500ml, the customer will call us a cheater. We will lose customers, which means we will also lose profit.</a:t>
            </a:r>
            <a:endParaRPr/>
          </a:p>
        </p:txBody>
      </p:sp>
      <p:sp>
        <p:nvSpPr>
          <p:cNvPr id="124" name="Google Shape;124;p2"/>
          <p:cNvSpPr txBox="1"/>
          <p:nvPr/>
        </p:nvSpPr>
        <p:spPr>
          <a:xfrm>
            <a:off x="2647573" y="3224548"/>
            <a:ext cx="2798806" cy="199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we put in more than 500ml, the customer will be happy. However, we will lose profit.</a:t>
            </a:r>
            <a:endParaRPr/>
          </a:p>
        </p:txBody>
      </p:sp>
      <p:sp>
        <p:nvSpPr>
          <p:cNvPr id="125" name="Google Shape;125;p2"/>
          <p:cNvSpPr txBox="1"/>
          <p:nvPr/>
        </p:nvSpPr>
        <p:spPr>
          <a:xfrm>
            <a:off x="424535" y="5848709"/>
            <a:ext cx="11342929" cy="869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question is how will we test to make sure that our beer is around 500ml?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9d2725511862db0_1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Population vs Sample 🍺</a:t>
            </a:r>
            <a:endParaRPr/>
          </a:p>
        </p:txBody>
      </p:sp>
      <p:sp>
        <p:nvSpPr>
          <p:cNvPr id="131" name="Google Shape;131;g19d2725511862db0_1"/>
          <p:cNvSpPr txBox="1">
            <a:spLocks noGrp="1"/>
          </p:cNvSpPr>
          <p:nvPr>
            <p:ph type="body" idx="1"/>
          </p:nvPr>
        </p:nvSpPr>
        <p:spPr>
          <a:xfrm>
            <a:off x="447675" y="1325575"/>
            <a:ext cx="11296800" cy="52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If we measure every glass of beer </a:t>
            </a:r>
            <a:r>
              <a:rPr lang="en-US" dirty="0">
                <a:highlight>
                  <a:srgbClr val="FFFF00"/>
                </a:highlight>
              </a:rPr>
              <a:t>(the population)</a:t>
            </a:r>
            <a:r>
              <a:rPr lang="en-US" dirty="0"/>
              <a:t>, we would be sure that every glass will be around 500ml, but: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It is very time consuming.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Requires a lot of man-hour or more expensive technology for inspection.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These are costs, which again, reduce the profit.</a:t>
            </a:r>
            <a:endParaRPr dirty="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This is where sampling comes in. We only need to </a:t>
            </a:r>
            <a:r>
              <a:rPr lang="en-US" dirty="0">
                <a:highlight>
                  <a:srgbClr val="FFFF00"/>
                </a:highlight>
              </a:rPr>
              <a:t>sample</a:t>
            </a:r>
            <a:r>
              <a:rPr lang="en-US" dirty="0"/>
              <a:t> some of the glasses, to make sure most of the glasses are around 500ml.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less cost means higher profit!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However, we need </a:t>
            </a:r>
            <a:r>
              <a:rPr lang="en-US" dirty="0">
                <a:highlight>
                  <a:srgbClr val="FFFF00"/>
                </a:highlight>
              </a:rPr>
              <a:t>sampling methods</a:t>
            </a:r>
            <a:r>
              <a:rPr lang="en-US" dirty="0"/>
              <a:t> to make sure that our sample represents every glass we produced.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Sampling Methods 🍺</a:t>
            </a:r>
            <a:endParaRPr/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l="950" t="5862" r="1097" b="54067"/>
          <a:stretch/>
        </p:blipFill>
        <p:spPr>
          <a:xfrm>
            <a:off x="1843550" y="1845925"/>
            <a:ext cx="8504900" cy="316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4"/>
          <p:cNvSpPr txBox="1"/>
          <p:nvPr/>
        </p:nvSpPr>
        <p:spPr>
          <a:xfrm>
            <a:off x="1616176" y="5172250"/>
            <a:ext cx="4191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Randomly selects n glasses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6335698" y="5172250"/>
            <a:ext cx="4479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Selects 1 every X glasses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9d2725511862db0_1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Sampling Methods 🍺</a:t>
            </a:r>
            <a:endParaRPr/>
          </a:p>
        </p:txBody>
      </p:sp>
      <p:pic>
        <p:nvPicPr>
          <p:cNvPr id="145" name="Google Shape;145;g19d2725511862db0_12"/>
          <p:cNvPicPr preferRelativeResize="0"/>
          <p:nvPr/>
        </p:nvPicPr>
        <p:blipFill rotWithShape="1">
          <a:blip r:embed="rId3">
            <a:alphaModFix/>
          </a:blip>
          <a:srcRect l="841" t="55662" r="1253" b="10824"/>
          <a:stretch/>
        </p:blipFill>
        <p:spPr>
          <a:xfrm>
            <a:off x="1677713" y="1769258"/>
            <a:ext cx="8836725" cy="2753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9d2725511862db0_12"/>
          <p:cNvSpPr txBox="1"/>
          <p:nvPr/>
        </p:nvSpPr>
        <p:spPr>
          <a:xfrm>
            <a:off x="1296627" y="4651900"/>
            <a:ext cx="4510500" cy="14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Separate beers into categories, then randomly selects from each category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19d2725511862db0_12"/>
          <p:cNvSpPr txBox="1"/>
          <p:nvPr/>
        </p:nvSpPr>
        <p:spPr>
          <a:xfrm>
            <a:off x="6335700" y="4651900"/>
            <a:ext cx="4731600" cy="10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Separate beers into groups, then selects only some groups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Parameters</a:t>
            </a:r>
            <a:endParaRPr/>
          </a:p>
        </p:txBody>
      </p:sp>
      <p:grpSp>
        <p:nvGrpSpPr>
          <p:cNvPr id="153" name="Google Shape;153;p5"/>
          <p:cNvGrpSpPr/>
          <p:nvPr/>
        </p:nvGrpSpPr>
        <p:grpSpPr>
          <a:xfrm>
            <a:off x="1028894" y="1866352"/>
            <a:ext cx="10134214" cy="3971562"/>
            <a:chOff x="632220" y="1325568"/>
            <a:chExt cx="10927554" cy="4654902"/>
          </a:xfrm>
        </p:grpSpPr>
        <p:pic>
          <p:nvPicPr>
            <p:cNvPr id="154" name="Google Shape;154;p5"/>
            <p:cNvPicPr preferRelativeResize="0"/>
            <p:nvPr/>
          </p:nvPicPr>
          <p:blipFill rotWithShape="1">
            <a:blip r:embed="rId3">
              <a:alphaModFix/>
            </a:blip>
            <a:srcRect b="57764"/>
            <a:stretch/>
          </p:blipFill>
          <p:spPr>
            <a:xfrm>
              <a:off x="632225" y="1325568"/>
              <a:ext cx="10927549" cy="2207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5"/>
            <p:cNvPicPr preferRelativeResize="0"/>
            <p:nvPr/>
          </p:nvPicPr>
          <p:blipFill rotWithShape="1">
            <a:blip r:embed="rId3">
              <a:alphaModFix/>
            </a:blip>
            <a:srcRect t="53190"/>
            <a:stretch/>
          </p:blipFill>
          <p:spPr>
            <a:xfrm>
              <a:off x="632220" y="3533470"/>
              <a:ext cx="10927549" cy="2447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 txBox="1">
            <a:spLocks noGrp="1"/>
          </p:cNvSpPr>
          <p:nvPr>
            <p:ph type="title"/>
          </p:nvPr>
        </p:nvSpPr>
        <p:spPr>
          <a:xfrm>
            <a:off x="276225" y="0"/>
            <a:ext cx="116395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 is a standard error, exactly?</a:t>
            </a:r>
            <a:endParaRPr/>
          </a:p>
        </p:txBody>
      </p:sp>
      <p:sp>
        <p:nvSpPr>
          <p:cNvPr id="161" name="Google Shape;161;p12"/>
          <p:cNvSpPr txBox="1">
            <a:spLocks noGrp="1"/>
          </p:cNvSpPr>
          <p:nvPr>
            <p:ph type="body" idx="1"/>
          </p:nvPr>
        </p:nvSpPr>
        <p:spPr>
          <a:xfrm>
            <a:off x="447675" y="1325563"/>
            <a:ext cx="11296650" cy="48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If a standard deviation shows how the data spreads out from the sample mean,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Then a standard error is a standard deviation of several means. It shows how several means spread out from the average of those means.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The formula of SE is: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Standard Error = s/SQRT(n)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It is used for determining the confidence interval.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2093</Words>
  <Application>Microsoft Office PowerPoint</Application>
  <PresentationFormat>Widescreen</PresentationFormat>
  <Paragraphs>249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Stats Review</vt:lpstr>
      <vt:lpstr>Discrete vs. Continuous Variable</vt:lpstr>
      <vt:lpstr>Population vs. Sample</vt:lpstr>
      <vt:lpstr>Let’s run a beer company! 🍺</vt:lpstr>
      <vt:lpstr>Population vs Sample 🍺</vt:lpstr>
      <vt:lpstr>Sampling Methods 🍺</vt:lpstr>
      <vt:lpstr>Sampling Methods 🍺</vt:lpstr>
      <vt:lpstr>Parameters</vt:lpstr>
      <vt:lpstr>What is a standard error, exactly?</vt:lpstr>
      <vt:lpstr>t-Distribution</vt:lpstr>
      <vt:lpstr>Relation between random variable X and t 🍺</vt:lpstr>
      <vt:lpstr>z-Distribution vs. t-Distribution</vt:lpstr>
      <vt:lpstr>Confidence Interval (CI)</vt:lpstr>
      <vt:lpstr>Confidence Interval (CI) 🍺</vt:lpstr>
      <vt:lpstr>A Customer’s Complaint! 🍺</vt:lpstr>
      <vt:lpstr>Hypothesis Testing</vt:lpstr>
      <vt:lpstr>Hypothesis Testing</vt:lpstr>
      <vt:lpstr>T.DIST vs. T.INV</vt:lpstr>
      <vt:lpstr>Hypothesis Testing 🍺</vt:lpstr>
      <vt:lpstr>tSTAT - tCRIT Approach 🍺</vt:lpstr>
      <vt:lpstr>tSTAT - tCRIT Approach 🍺</vt:lpstr>
      <vt:lpstr>The p-value Approach</vt:lpstr>
      <vt:lpstr>The p-value Approach 🍺</vt:lpstr>
      <vt:lpstr>Two-Sample t-Test </vt:lpstr>
      <vt:lpstr>Two-Sample t-Test 🍺</vt:lpstr>
      <vt:lpstr>Two-Sample t-Test 🍺</vt:lpstr>
      <vt:lpstr>Simple Linear Regression</vt:lpstr>
      <vt:lpstr>Solver</vt:lpstr>
      <vt:lpstr>Reading the Analysis of Variance (ANOVA)</vt:lpstr>
      <vt:lpstr>Estimating Mean Values vs Predicting Individual Values</vt:lpstr>
      <vt:lpstr>Multiple Linear Regression</vt:lpstr>
      <vt:lpstr>Reading the Analysis of Variance (ANOVA)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Stats Review</dc:title>
  <dc:creator>Chanathip A</dc:creator>
  <cp:lastModifiedBy>Surat SMS</cp:lastModifiedBy>
  <cp:revision>3</cp:revision>
  <dcterms:created xsi:type="dcterms:W3CDTF">2024-08-21T13:09:19Z</dcterms:created>
  <dcterms:modified xsi:type="dcterms:W3CDTF">2024-08-30T15:44:46Z</dcterms:modified>
</cp:coreProperties>
</file>