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2/19/2019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Summation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379124" y="5182926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(10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−8)</m:t>
                          </m:r>
                        </m:e>
                      </m:nary>
                    </m:oMath>
                  </m:oMathPara>
                </a14:m>
                <a:endParaRPr lang="en-US" sz="28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8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∙1−8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−8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−8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=36</m:t>
                      </m:r>
                    </m:oMath>
                  </m:oMathPara>
                </a14:m>
                <a:endParaRPr lang="en-US" sz="28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800" dirty="0" smtClean="0"/>
              </a:p>
              <a:p>
                <a:pPr marL="0" indent="0">
                  <a:buNone/>
                </a:pPr>
                <a:endParaRPr lang="en-US" sz="2800" dirty="0" smtClean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sz="2800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r="-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01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Quick Example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nary>
                      <m:r>
                        <a:rPr lang="en-US" sz="32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3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3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32+64+128=224</m:t>
                      </m:r>
                    </m:oMath>
                  </m:oMathPara>
                </a14:m>
                <a:endParaRPr lang="en-US" sz="3200" dirty="0">
                  <a:ea typeface="Cambria Math" panose="02040503050406030204" pitchFamily="18" charset="0"/>
                </a:endParaRPr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772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Infinite Sum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7" y="2093976"/>
                <a:ext cx="10651097" cy="4050792"/>
              </a:xfrm>
              <a:prstGeom prst="rect">
                <a:avLst/>
              </a:prstGeom>
            </p:spPr>
            <p:txBody>
              <a:bodyPr>
                <a:normAutofit fontScale="92500"/>
              </a:bodyPr>
              <a:lstStyle/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3733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733" i="1">
                              <a:latin typeface="Cambria Math"/>
                            </a:rPr>
                            <m:t>𝑡</m:t>
                          </m:r>
                          <m:r>
                            <a:rPr lang="en-US" sz="3733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3733" i="1">
                              <a:latin typeface="Cambria Math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733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7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733" i="1"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sz="3733" i="1">
                              <a:latin typeface="Cambria Math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733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7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733" i="1">
                                  <a:latin typeface="Cambria Math"/>
                                </a:rPr>
                                <m:t>1</m:t>
                              </m:r>
                            </m:sup>
                          </m:sSup>
                          <m:r>
                            <a:rPr lang="en-US" sz="3733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733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7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733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733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733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7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733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733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733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7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733" i="1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3733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733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7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733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733" i="1">
                                  <a:latin typeface="Cambria Math"/>
                                </a:rPr>
                                <m:t>5</m:t>
                              </m:r>
                            </m:sup>
                          </m:sSup>
                          <m:r>
                            <a:rPr lang="en-US" sz="3733" i="1">
                              <a:latin typeface="Cambria Math"/>
                            </a:rPr>
                            <m:t>+ …</m:t>
                          </m:r>
                        </m:e>
                      </m:nary>
                    </m:oMath>
                  </m:oMathPara>
                </a14:m>
                <a:endParaRPr lang="en-US" sz="3733" dirty="0"/>
              </a:p>
              <a:p>
                <a:pPr marL="0" indent="0" algn="r">
                  <a:buNone/>
                </a:pPr>
                <a:endParaRPr lang="en-US" sz="3733" dirty="0"/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733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733" b="0" i="0" smtClean="0">
                          <a:latin typeface="Cambria Math" panose="02040503050406030204" pitchFamily="18" charset="0"/>
                        </a:rPr>
                        <m:t>                 </m:t>
                      </m:r>
                      <m:r>
                        <a:rPr lang="en-US" sz="3733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733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733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3733" i="1">
                          <a:latin typeface="Cambria Math"/>
                        </a:rPr>
                        <m:t> + </m:t>
                      </m:r>
                      <m:d>
                        <m:d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733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733" i="1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3733" i="1">
                          <a:latin typeface="Cambria Math"/>
                        </a:rPr>
                        <m:t> + </m:t>
                      </m:r>
                      <m:d>
                        <m:d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733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733" i="1">
                                  <a:latin typeface="Cambria Math"/>
                                </a:rPr>
                                <m:t>8</m:t>
                              </m:r>
                            </m:den>
                          </m:f>
                        </m:e>
                      </m:d>
                      <m:r>
                        <a:rPr lang="en-US" sz="3733" i="1">
                          <a:latin typeface="Cambria Math"/>
                        </a:rPr>
                        <m:t> + </m:t>
                      </m:r>
                      <m:d>
                        <m:d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733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733" i="1">
                                  <a:latin typeface="Cambria Math"/>
                                </a:rPr>
                                <m:t>16</m:t>
                              </m:r>
                            </m:den>
                          </m:f>
                        </m:e>
                      </m:d>
                      <m:r>
                        <a:rPr lang="en-US" sz="3733" i="1">
                          <a:latin typeface="Cambria Math"/>
                        </a:rPr>
                        <m:t> +</m:t>
                      </m:r>
                      <m:d>
                        <m:d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733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733" i="1">
                                  <a:latin typeface="Cambria Math"/>
                                </a:rPr>
                                <m:t>32</m:t>
                              </m:r>
                            </m:den>
                          </m:f>
                        </m:e>
                      </m:d>
                      <m:r>
                        <a:rPr lang="en-US" sz="3733" i="1">
                          <a:latin typeface="Cambria Math"/>
                        </a:rPr>
                        <m:t> + …</m:t>
                      </m:r>
                    </m:oMath>
                  </m:oMathPara>
                </a14:m>
                <a:endParaRPr lang="en-US" dirty="0"/>
              </a:p>
              <a:p>
                <a:pPr marL="0" indent="0" algn="r">
                  <a:buNone/>
                </a:pPr>
                <a:endParaRPr lang="en-US" dirty="0" smtClean="0"/>
              </a:p>
              <a:p>
                <a:pPr marL="0" indent="0" algn="r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7" y="2093976"/>
                <a:ext cx="10651097" cy="4050792"/>
              </a:xfrm>
              <a:prstGeom prst="rect">
                <a:avLst/>
              </a:prstGeom>
              <a:blipFill>
                <a:blip r:embed="rId2"/>
                <a:stretch>
                  <a:fillRect t="-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958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10058400" cy="4736592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3200" dirty="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3200" i="1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3200" i="1">
                        <a:latin typeface="Cambria Math"/>
                      </a:rPr>
                      <m:t>+</m:t>
                    </m:r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i="1">
                                <a:latin typeface="Cambria Math"/>
                              </a:rPr>
                              <m:t>8</m:t>
                            </m:r>
                          </m:den>
                        </m:f>
                      </m:e>
                    </m:d>
                    <m:r>
                      <a:rPr lang="en-US" sz="3200" i="1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i="1">
                                <a:latin typeface="Cambria Math"/>
                              </a:rPr>
                              <m:t>16</m:t>
                            </m:r>
                          </m:den>
                        </m:f>
                      </m:e>
                    </m:d>
                    <m:r>
                      <a:rPr lang="en-US" sz="3200" i="1"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i="1">
                                <a:latin typeface="Cambria Math"/>
                              </a:rPr>
                              <m:t>32</m:t>
                            </m:r>
                          </m:den>
                        </m:f>
                      </m:e>
                    </m:d>
                    <m:r>
                      <a:rPr lang="en-US" sz="3200" i="1">
                        <a:latin typeface="Cambria Math"/>
                      </a:rPr>
                      <m:t>+ …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latin typeface="Cambria Math"/>
                            </a:rPr>
                            <m:t>𝑡</m:t>
                          </m:r>
                          <m:r>
                            <a:rPr lang="en-US" sz="32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3200" i="1">
                              <a:latin typeface="Cambria Math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sz="3200" i="1">
                              <a:latin typeface="Cambria Math"/>
                            </a:rPr>
                            <m:t>=1</m:t>
                          </m:r>
                        </m:e>
                      </m:nary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</a:p>
              <a:p>
                <a:pPr marL="0" indent="0"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10058400" cy="4736592"/>
              </a:xfrm>
              <a:prstGeom prst="rect">
                <a:avLst/>
              </a:prstGeom>
              <a:blipFill rotWithShape="0">
                <a:blip r:embed="rId2"/>
                <a:stretch>
                  <a:fillRect l="-1455" t="-24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>
            <a:off x="1457864" y="3364302"/>
            <a:ext cx="4960189" cy="69241"/>
          </a:xfrm>
          <a:prstGeom prst="line">
            <a:avLst/>
          </a:prstGeom>
          <a:ln w="508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70099" y="3657984"/>
            <a:ext cx="8359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0			             </a:t>
            </a:r>
            <a:r>
              <a:rPr lang="en-US" sz="2400" dirty="0" smtClean="0"/>
              <a:t>                          1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457864" y="3200322"/>
            <a:ext cx="2708694" cy="3971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166558" y="3200322"/>
            <a:ext cx="1207699" cy="39719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74257" y="3200322"/>
            <a:ext cx="577969" cy="39719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52226" y="3200322"/>
            <a:ext cx="241540" cy="39719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193766" y="3200322"/>
            <a:ext cx="129396" cy="39719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18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Formula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11122152" cy="4050792"/>
              </a:xfrm>
              <a:prstGeom prst="rect">
                <a:avLst/>
              </a:prstGeom>
            </p:spPr>
            <p:txBody>
              <a:bodyPr/>
              <a:lstStyle/>
              <a:p>
                <a:pPr marL="0" indent="0">
                  <a:buClr>
                    <a:schemeClr val="accent6">
                      <a:lumMod val="75000"/>
                    </a:schemeClr>
                  </a:buClr>
                  <a:buNone/>
                </a:pPr>
                <a:r>
                  <a:rPr lang="en-US" sz="3733" dirty="0" smtClean="0"/>
                  <a:t>Deriving </a:t>
                </a:r>
                <a:r>
                  <a:rPr lang="en-US" sz="3733" dirty="0"/>
                  <a:t>this formula is beyond our course…</a:t>
                </a:r>
              </a:p>
              <a:p>
                <a:pPr marL="0" indent="0">
                  <a:buClr>
                    <a:schemeClr val="accent6">
                      <a:lumMod val="75000"/>
                    </a:schemeClr>
                  </a:buClr>
                  <a:buNone/>
                </a:pPr>
                <a:r>
                  <a:rPr lang="en-US" sz="3733" dirty="0"/>
                  <a:t> </a:t>
                </a:r>
              </a:p>
              <a:p>
                <a:pPr marL="0" indent="0">
                  <a:buClr>
                    <a:schemeClr val="accent6">
                      <a:lumMod val="75000"/>
                    </a:schemeClr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b="0" i="1" smtClean="0">
                          <a:latin typeface="Cambria Math" panose="02040503050406030204" pitchFamily="18" charset="0"/>
                        </a:rPr>
                        <m:t>                </m:t>
                      </m:r>
                      <m:nary>
                        <m:naryPr>
                          <m:chr m:val="∑"/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733" i="1">
                              <a:latin typeface="Cambria Math"/>
                            </a:rPr>
                            <m:t>𝑡</m:t>
                          </m:r>
                          <m:r>
                            <a:rPr lang="en-US" sz="3733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3733" i="1">
                              <a:latin typeface="Cambria Math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733" i="1">
                                  <a:latin typeface="Cambria Math"/>
                                </a:rPr>
                                <m:t>𝑋</m:t>
                              </m:r>
                            </m:e>
                            <m:sup>
                              <m:r>
                                <a:rPr lang="en-US" sz="3733" i="1">
                                  <a:latin typeface="Cambria Math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sz="3733" i="1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733" i="1">
                                  <a:latin typeface="Cambria Math"/>
                                </a:rPr>
                                <m:t>𝑋</m:t>
                              </m:r>
                            </m:num>
                            <m:den>
                              <m:r>
                                <a:rPr lang="en-US" sz="3733" i="1"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sz="3733" i="1"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US" sz="3733" i="1">
                                  <a:latin typeface="Cambria Math"/>
                                </a:rPr>
                                <m:t> </m:t>
                              </m:r>
                            </m:den>
                          </m:f>
                          <m:r>
                            <a:rPr lang="en-US" sz="3733" i="1">
                              <a:latin typeface="Cambria Math"/>
                            </a:rPr>
                            <m:t>       </m:t>
                          </m:r>
                          <m:r>
                            <a:rPr lang="en-US" sz="3733" b="0" i="1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  <m:r>
                            <a:rPr lang="en-US" sz="3733" i="1">
                              <a:latin typeface="Cambria Math"/>
                            </a:rPr>
                            <m:t>0&lt;</m:t>
                          </m:r>
                          <m:r>
                            <a:rPr lang="en-US" sz="3733" i="1">
                              <a:latin typeface="Cambria Math"/>
                            </a:rPr>
                            <m:t>𝑋</m:t>
                          </m:r>
                          <m:r>
                            <a:rPr lang="en-US" sz="3733" i="1">
                              <a:latin typeface="Cambria Math"/>
                            </a:rPr>
                            <m:t>&lt;1</m:t>
                          </m:r>
                        </m:e>
                      </m:nary>
                    </m:oMath>
                  </m:oMathPara>
                </a14:m>
                <a:endParaRPr lang="en-US" sz="3733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11122152" cy="4050792"/>
              </a:xfrm>
              <a:prstGeom prst="rect">
                <a:avLst/>
              </a:prstGeom>
              <a:blipFill>
                <a:blip r:embed="rId2"/>
                <a:stretch>
                  <a:fillRect l="-1809" t="-3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369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7926" y="2121408"/>
            <a:ext cx="7739150" cy="405079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learned/remembered some common mathematical notation</a:t>
            </a:r>
          </a:p>
          <a:p>
            <a:r>
              <a:rPr lang="en-US" sz="2800" dirty="0" smtClean="0"/>
              <a:t>We practiced with a few short examples</a:t>
            </a:r>
          </a:p>
          <a:p>
            <a:r>
              <a:rPr lang="en-US" sz="2800" dirty="0" smtClean="0"/>
              <a:t>We demonstrated how an infinite number of terms can sum to a finite value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6982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130</TotalTime>
  <Words>56</Words>
  <Application>Microsoft Office PowerPoint</Application>
  <PresentationFormat>Widescreen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Cambria Math</vt:lpstr>
      <vt:lpstr>Georgia</vt:lpstr>
      <vt:lpstr>Trebuchet MS</vt:lpstr>
      <vt:lpstr>Wingdings</vt:lpstr>
      <vt:lpstr>Wood Type</vt:lpstr>
      <vt:lpstr>Summation</vt:lpstr>
      <vt:lpstr>Summation</vt:lpstr>
      <vt:lpstr>Another Quick Example</vt:lpstr>
      <vt:lpstr>An Infinite Sum</vt:lpstr>
      <vt:lpstr>Conclusion</vt:lpstr>
      <vt:lpstr>General Formula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11</cp:revision>
  <dcterms:created xsi:type="dcterms:W3CDTF">2019-02-08T01:46:27Z</dcterms:created>
  <dcterms:modified xsi:type="dcterms:W3CDTF">2019-02-19T19:52:21Z</dcterms:modified>
</cp:coreProperties>
</file>