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2" r:id="rId6"/>
    <p:sldId id="259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2CAE-32C7-412D-BF40-4E2361E843F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8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Basic Probability</a:t>
            </a:r>
            <a:endParaRPr 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31648" y="485394"/>
            <a:ext cx="11734800" cy="1609344"/>
          </a:xfrm>
        </p:spPr>
        <p:txBody>
          <a:bodyPr>
            <a:normAutofit/>
          </a:bodyPr>
          <a:lstStyle/>
          <a:p>
            <a:r>
              <a:rPr lang="en-US" dirty="0" smtClean="0">
                <a:ea typeface="ＭＳ Ｐゴシック" charset="-128"/>
              </a:rPr>
              <a:t>Probability Structure</a:t>
            </a:r>
            <a:endParaRPr lang="en-US" sz="2000" i="1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756726" y="2121408"/>
            <a:ext cx="6371521" cy="4050792"/>
          </a:xfrm>
        </p:spPr>
        <p:txBody>
          <a:bodyPr>
            <a:normAutofit/>
          </a:bodyPr>
          <a:lstStyle/>
          <a:p>
            <a:r>
              <a:rPr lang="en-US" dirty="0">
                <a:ea typeface="ＭＳ Ｐゴシック" pitchFamily="34" charset="-128"/>
              </a:rPr>
              <a:t>A </a:t>
            </a:r>
            <a:r>
              <a:rPr lang="en-US" b="1" i="1" dirty="0">
                <a:ea typeface="ＭＳ Ｐゴシック" pitchFamily="34" charset="-128"/>
              </a:rPr>
              <a:t>sample space, </a:t>
            </a:r>
            <a:r>
              <a:rPr lang="en-US" i="1" dirty="0">
                <a:ea typeface="ＭＳ Ｐゴシック" pitchFamily="34" charset="-128"/>
              </a:rPr>
              <a:t>S,</a:t>
            </a:r>
            <a:r>
              <a:rPr lang="en-US" dirty="0">
                <a:ea typeface="ＭＳ Ｐゴシック" pitchFamily="34" charset="-128"/>
              </a:rPr>
              <a:t> is a list of all potential outcomes.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In what year (if any) will </a:t>
            </a:r>
            <a:r>
              <a:rPr lang="en-US" dirty="0" smtClean="0">
                <a:ea typeface="ＭＳ Ｐゴシック" pitchFamily="34" charset="-128"/>
              </a:rPr>
              <a:t>Tesla Motors </a:t>
            </a:r>
            <a:r>
              <a:rPr lang="en-US" dirty="0">
                <a:ea typeface="ＭＳ Ｐゴシック" pitchFamily="34" charset="-128"/>
              </a:rPr>
              <a:t>default on its 10-year bonds?</a:t>
            </a:r>
          </a:p>
          <a:p>
            <a:pPr lvl="1"/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Sample space </a:t>
            </a:r>
            <a:r>
              <a:rPr lang="en-US" dirty="0" smtClean="0">
                <a:ea typeface="ＭＳ Ｐゴシック" charset="-128"/>
              </a:rPr>
              <a:t>is </a:t>
            </a:r>
            <a:r>
              <a:rPr lang="en-US" dirty="0" smtClean="0">
                <a:ea typeface="ＭＳ Ｐゴシック" charset="-128"/>
              </a:rPr>
              <a:t>a device to help us think about a problem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b="1" i="1" dirty="0">
                <a:ea typeface="ＭＳ Ｐゴシック" pitchFamily="34" charset="-128"/>
              </a:rPr>
              <a:t>Event</a:t>
            </a:r>
            <a:r>
              <a:rPr lang="en-US" dirty="0">
                <a:ea typeface="ＭＳ Ｐゴシック" pitchFamily="34" charset="-128"/>
              </a:rPr>
              <a:t>: a subset of the sample space.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Event </a:t>
            </a:r>
            <a:r>
              <a:rPr lang="en-US" i="1" dirty="0">
                <a:ea typeface="ＭＳ Ｐゴシック" pitchFamily="34" charset="-128"/>
              </a:rPr>
              <a:t>A</a:t>
            </a:r>
            <a:r>
              <a:rPr lang="en-US" dirty="0">
                <a:ea typeface="ＭＳ Ｐゴシック" pitchFamily="34" charset="-128"/>
              </a:rPr>
              <a:t> = </a:t>
            </a:r>
            <a:r>
              <a:rPr lang="en-US" dirty="0" smtClean="0">
                <a:ea typeface="ＭＳ Ｐゴシック" pitchFamily="34" charset="-128"/>
              </a:rPr>
              <a:t>“Tesla defaults </a:t>
            </a:r>
            <a:r>
              <a:rPr lang="en-US" dirty="0" smtClean="0">
                <a:ea typeface="ＭＳ Ｐゴシック" pitchFamily="34" charset="-128"/>
              </a:rPr>
              <a:t>in the next three years”</a:t>
            </a:r>
            <a:endParaRPr lang="en-US" dirty="0">
              <a:ea typeface="ＭＳ Ｐゴシック" pitchFamily="34" charset="-128"/>
            </a:endParaRPr>
          </a:p>
          <a:p>
            <a:endParaRPr lang="en-US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51672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Mutually Exclusive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6072" y="2093976"/>
            <a:ext cx="7452175" cy="4916424"/>
          </a:xfrm>
        </p:spPr>
        <p:txBody>
          <a:bodyPr>
            <a:normAutofit/>
          </a:bodyPr>
          <a:lstStyle/>
          <a:p>
            <a:r>
              <a:rPr lang="en-US" dirty="0" smtClean="0"/>
              <a:t>Two events A </a:t>
            </a:r>
            <a:r>
              <a:rPr lang="en-US" dirty="0" smtClean="0"/>
              <a:t>and B are </a:t>
            </a:r>
            <a:r>
              <a:rPr lang="en-US" u="sng" dirty="0" smtClean="0"/>
              <a:t>mutually exclusive</a:t>
            </a:r>
            <a:r>
              <a:rPr lang="en-US" dirty="0" smtClean="0"/>
              <a:t> (or </a:t>
            </a:r>
            <a:r>
              <a:rPr lang="en-US" u="sng" dirty="0" smtClean="0"/>
              <a:t>disjoint</a:t>
            </a:r>
            <a:r>
              <a:rPr lang="en-US" dirty="0" smtClean="0"/>
              <a:t>) if they have no common elements.  Intuitively, A &amp; B cannot both happen at the same time.</a:t>
            </a:r>
          </a:p>
          <a:p>
            <a:pPr lvl="1"/>
            <a:r>
              <a:rPr lang="en-US" dirty="0" smtClean="0"/>
              <a:t>Examples:  </a:t>
            </a:r>
          </a:p>
          <a:p>
            <a:pPr lvl="2"/>
            <a:r>
              <a:rPr lang="en-US" dirty="0" smtClean="0"/>
              <a:t>You scoring over 90% on the final exam &amp; you scoring less than 80%</a:t>
            </a:r>
          </a:p>
          <a:p>
            <a:pPr lvl="2"/>
            <a:r>
              <a:rPr lang="en-US" dirty="0" smtClean="0"/>
              <a:t>The DJIA </a:t>
            </a:r>
            <a:r>
              <a:rPr lang="en-US" dirty="0" smtClean="0"/>
              <a:t>increases on </a:t>
            </a:r>
            <a:r>
              <a:rPr lang="en-US" dirty="0" smtClean="0"/>
              <a:t>Monday &amp; the DJIA </a:t>
            </a:r>
            <a:r>
              <a:rPr lang="en-US" dirty="0" smtClean="0"/>
              <a:t>decreases on Monday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34729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Collectively Exhaustive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2121408"/>
            <a:ext cx="7775448" cy="4050792"/>
          </a:xfrm>
        </p:spPr>
        <p:txBody>
          <a:bodyPr/>
          <a:lstStyle/>
          <a:p>
            <a:r>
              <a:rPr lang="en-US" dirty="0" smtClean="0"/>
              <a:t>Two events A </a:t>
            </a:r>
            <a:r>
              <a:rPr lang="en-US" dirty="0"/>
              <a:t>and B are </a:t>
            </a:r>
            <a:r>
              <a:rPr lang="en-US" u="sng" dirty="0"/>
              <a:t>collectively exhaustive</a:t>
            </a:r>
            <a:r>
              <a:rPr lang="en-US" dirty="0"/>
              <a:t> if, together, they contain all of the elements of the sample space.  Intuitively, everything in the sample space is in either A or B or both.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dirty="0"/>
              <a:t>You scoring over 50% on the final exam &amp; you scoring less than 80%</a:t>
            </a:r>
          </a:p>
          <a:p>
            <a:pPr lvl="2"/>
            <a:r>
              <a:rPr lang="en-US" dirty="0" smtClean="0"/>
              <a:t>Our company’s share </a:t>
            </a:r>
            <a:r>
              <a:rPr lang="en-US" dirty="0"/>
              <a:t>price above $15 </a:t>
            </a:r>
            <a:r>
              <a:rPr lang="en-US" dirty="0" smtClean="0"/>
              <a:t>on Jan 1st &amp; our share </a:t>
            </a:r>
            <a:r>
              <a:rPr lang="en-US" dirty="0"/>
              <a:t>price below $</a:t>
            </a:r>
            <a:r>
              <a:rPr lang="en-US" dirty="0" smtClean="0"/>
              <a:t>20 on Jan 1st.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53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6218" y="2121408"/>
            <a:ext cx="7212030" cy="4050792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complement</a:t>
            </a:r>
            <a:r>
              <a:rPr lang="en-US" dirty="0"/>
              <a:t> of A, denoted A</a:t>
            </a:r>
            <a:r>
              <a:rPr lang="en-US" baseline="30000" dirty="0"/>
              <a:t>c</a:t>
            </a:r>
            <a:r>
              <a:rPr lang="en-US" dirty="0"/>
              <a:t>, consists of all of the elements of the sample space that are NOT in A.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dirty="0"/>
              <a:t>The complement of </a:t>
            </a:r>
            <a:r>
              <a:rPr lang="en-US" dirty="0" smtClean="0"/>
              <a:t>“making the sale” </a:t>
            </a:r>
            <a:r>
              <a:rPr lang="en-US" dirty="0"/>
              <a:t>is </a:t>
            </a:r>
            <a:r>
              <a:rPr lang="en-US" dirty="0" smtClean="0"/>
              <a:t>“not making the sale”</a:t>
            </a:r>
          </a:p>
          <a:p>
            <a:pPr lvl="2"/>
            <a:r>
              <a:rPr lang="en-US" dirty="0" smtClean="0"/>
              <a:t>The complement of “earning more than $10 million” is “earning $10 million or less.”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5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</a:rPr>
              <a:t>What’s the deal?</a:t>
            </a:r>
            <a:br>
              <a:rPr lang="en-US" dirty="0" smtClean="0">
                <a:ea typeface="ＭＳ Ｐゴシック" charset="-128"/>
              </a:rPr>
            </a:br>
            <a:endParaRPr lang="en-US" sz="2000" i="1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611417" y="1676400"/>
            <a:ext cx="8137237" cy="41148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A </a:t>
            </a:r>
            <a:r>
              <a:rPr lang="en-US" b="1" dirty="0" smtClean="0">
                <a:solidFill>
                  <a:schemeClr val="accent1"/>
                </a:solidFill>
                <a:ea typeface="ＭＳ Ｐゴシック" charset="-128"/>
              </a:rPr>
              <a:t>probability distribution </a:t>
            </a:r>
            <a:r>
              <a:rPr lang="en-US" dirty="0" smtClean="0">
                <a:ea typeface="ＭＳ Ｐゴシック" charset="-128"/>
              </a:rPr>
              <a:t>is a function </a:t>
            </a:r>
            <a:r>
              <a:rPr lang="en-US" dirty="0" smtClean="0">
                <a:ea typeface="ＭＳ Ｐゴシック" charset="-128"/>
              </a:rPr>
              <a:t>that </a:t>
            </a:r>
            <a:r>
              <a:rPr lang="en-US" dirty="0" smtClean="0">
                <a:ea typeface="ＭＳ Ｐゴシック" charset="-128"/>
              </a:rPr>
              <a:t>assigns a number to each Event A.  The number, denoted P(A), is called the probability of A and it needs to obey a few rules --</a:t>
            </a:r>
          </a:p>
          <a:p>
            <a:r>
              <a:rPr lang="en-US" dirty="0" smtClean="0">
                <a:ea typeface="ＭＳ Ｐゴシック" charset="-128"/>
              </a:rPr>
              <a:t>Rules </a:t>
            </a:r>
            <a:r>
              <a:rPr lang="en-US" dirty="0" smtClean="0">
                <a:ea typeface="ＭＳ Ｐゴシック" charset="-128"/>
              </a:rPr>
              <a:t>of probability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 smtClean="0">
                <a:ea typeface="ＭＳ Ｐゴシック" charset="-128"/>
              </a:rPr>
              <a:t>Law of Total </a:t>
            </a:r>
            <a:r>
              <a:rPr lang="en-US" b="1" dirty="0">
                <a:ea typeface="ＭＳ Ｐゴシック" charset="-128"/>
              </a:rPr>
              <a:t>P</a:t>
            </a:r>
            <a:r>
              <a:rPr lang="en-US" b="1" dirty="0" smtClean="0">
                <a:ea typeface="ＭＳ Ｐゴシック" charset="-128"/>
              </a:rPr>
              <a:t>robability 			</a:t>
            </a:r>
            <a:r>
              <a:rPr lang="en-US" b="1" dirty="0" smtClean="0">
                <a:ea typeface="ＭＳ Ｐゴシック" charset="-128"/>
              </a:rPr>
              <a:t>P(S</a:t>
            </a:r>
            <a:r>
              <a:rPr lang="en-US" b="1" dirty="0" smtClean="0">
                <a:ea typeface="ＭＳ Ｐゴシック" charset="-128"/>
              </a:rPr>
              <a:t>) = 1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 smtClean="0">
                <a:ea typeface="ＭＳ Ｐゴシック" charset="-128"/>
              </a:rPr>
              <a:t>Non-Negativity</a:t>
            </a:r>
            <a:r>
              <a:rPr lang="en-US" dirty="0" smtClean="0">
                <a:ea typeface="ＭＳ Ｐゴシック" charset="-128"/>
              </a:rPr>
              <a:t>		</a:t>
            </a:r>
            <a:r>
              <a:rPr lang="en-US" dirty="0">
                <a:ea typeface="ＭＳ Ｐゴシック" charset="-128"/>
              </a:rPr>
              <a:t>	</a:t>
            </a:r>
            <a:r>
              <a:rPr lang="en-US" dirty="0" smtClean="0">
                <a:ea typeface="ＭＳ Ｐゴシック" charset="-128"/>
              </a:rPr>
              <a:t>	</a:t>
            </a:r>
            <a:r>
              <a:rPr lang="en-US" b="1" dirty="0" smtClean="0">
                <a:ea typeface="ＭＳ Ｐゴシック" charset="-128"/>
              </a:rPr>
              <a:t>P(A</a:t>
            </a:r>
            <a:r>
              <a:rPr lang="en-US" b="1" dirty="0" smtClean="0">
                <a:ea typeface="ＭＳ Ｐゴシック" charset="-128"/>
              </a:rPr>
              <a:t>) ≥ 0 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 smtClean="0">
                <a:ea typeface="ＭＳ Ｐゴシック" charset="-128"/>
              </a:rPr>
              <a:t>Inclusion</a:t>
            </a:r>
            <a:r>
              <a:rPr lang="en-US" dirty="0">
                <a:ea typeface="ＭＳ Ｐゴシック" charset="-128"/>
              </a:rPr>
              <a:t> </a:t>
            </a:r>
            <a:r>
              <a:rPr lang="en-US" dirty="0" smtClean="0">
                <a:ea typeface="ＭＳ Ｐゴシック" charset="-128"/>
              </a:rPr>
              <a:t> If </a:t>
            </a:r>
            <a:r>
              <a:rPr lang="en-US" u="sng" dirty="0" smtClean="0">
                <a:ea typeface="ＭＳ Ｐゴシック" charset="-128"/>
              </a:rPr>
              <a:t>B is a subset of A </a:t>
            </a:r>
            <a:r>
              <a:rPr lang="en-US" dirty="0" smtClean="0">
                <a:ea typeface="ＭＳ Ｐゴシック" charset="-128"/>
              </a:rPr>
              <a:t>then 		</a:t>
            </a:r>
            <a:r>
              <a:rPr lang="en-US" b="1" dirty="0" smtClean="0">
                <a:ea typeface="ＭＳ Ｐゴシック" charset="-128"/>
              </a:rPr>
              <a:t>P(B</a:t>
            </a:r>
            <a:r>
              <a:rPr lang="en-US" b="1" dirty="0" smtClean="0">
                <a:ea typeface="ＭＳ Ｐゴシック" charset="-128"/>
              </a:rPr>
              <a:t>) ≤ P(A)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 smtClean="0">
                <a:ea typeface="ＭＳ Ｐゴシック" charset="-128"/>
              </a:rPr>
              <a:t>Union</a:t>
            </a:r>
            <a:r>
              <a:rPr lang="en-US" dirty="0" smtClean="0">
                <a:ea typeface="ＭＳ Ｐゴシック" charset="-128"/>
              </a:rPr>
              <a:t> If A and B are mutually </a:t>
            </a:r>
            <a:r>
              <a:rPr lang="en-US" dirty="0" smtClean="0">
                <a:ea typeface="ＭＳ Ｐゴシック" charset="-128"/>
              </a:rPr>
              <a:t>exclusive</a:t>
            </a:r>
            <a:r>
              <a:rPr lang="en-US" dirty="0" smtClean="0">
                <a:ea typeface="ＭＳ Ｐゴシック" charset="-128"/>
              </a:rPr>
              <a:t>	</a:t>
            </a:r>
            <a:r>
              <a:rPr lang="en-US" b="1" dirty="0" smtClean="0">
                <a:ea typeface="ＭＳ Ｐゴシック" charset="-128"/>
              </a:rPr>
              <a:t>P(A</a:t>
            </a:r>
            <a:r>
              <a:rPr lang="en-US" sz="1600" b="1" dirty="0">
                <a:ea typeface="ＭＳ Ｐゴシック" charset="-128"/>
                <a:sym typeface="Symbol" charset="2"/>
              </a:rPr>
              <a:t></a:t>
            </a:r>
            <a:r>
              <a:rPr lang="en-US" b="1" dirty="0" smtClean="0">
                <a:ea typeface="ＭＳ Ｐゴシック" charset="-128"/>
              </a:rPr>
              <a:t>B) = P(A) + P(B)</a:t>
            </a:r>
          </a:p>
          <a:p>
            <a:pPr lvl="1">
              <a:buNone/>
            </a:pPr>
            <a:endParaRPr lang="en-US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618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496583" y="3202964"/>
            <a:ext cx="4056126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" pitchFamily="-109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086764" y="2723388"/>
            <a:ext cx="19304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" pitchFamily="-109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200563" y="2301608"/>
            <a:ext cx="1756029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" pitchFamily="-10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Extensions			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49274" y="1927099"/>
                <a:ext cx="10058400" cy="4050792"/>
              </a:xfrm>
            </p:spPr>
            <p:txBody>
              <a:bodyPr/>
              <a:lstStyle/>
              <a:p>
                <a:r>
                  <a:rPr lang="en-US" dirty="0" smtClean="0"/>
                  <a:t>The rules on the previous slide IMPLY a bunch of additional facts about probabilities:</a:t>
                </a:r>
              </a:p>
              <a:p>
                <a:r>
                  <a:rPr lang="en-US" b="1" dirty="0" smtClean="0">
                    <a:ea typeface="ＭＳ Ｐゴシック" charset="-128"/>
                  </a:rPr>
                  <a:t>A </a:t>
                </a:r>
                <a:r>
                  <a:rPr lang="en-US" b="1" dirty="0" smtClean="0">
                    <a:ea typeface="ＭＳ Ｐゴシック" charset="-128"/>
                  </a:rPr>
                  <a:t>is a subset of S 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</a:t>
                </a:r>
                <a:r>
                  <a:rPr lang="en-US" b="1" dirty="0" smtClean="0">
                    <a:ea typeface="ＭＳ Ｐゴシック" charset="-128"/>
                  </a:rPr>
                  <a:t>  P(A) ≤ P(S) = 1     so for any event A:  0 ≤ P(A) ≤ 1</a:t>
                </a:r>
              </a:p>
              <a:p>
                <a:r>
                  <a:rPr lang="en-US" b="1" dirty="0" smtClean="0">
                    <a:ea typeface="ＭＳ Ｐゴシック" charset="-128"/>
                  </a:rPr>
                  <a:t>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b="1" dirty="0" smtClean="0">
                    <a:ea typeface="ＭＳ Ｐゴシック" charset="-128"/>
                  </a:rPr>
                  <a:t> A</a:t>
                </a:r>
                <a:r>
                  <a:rPr lang="en-US" b="1" baseline="30000" dirty="0" smtClean="0">
                    <a:ea typeface="ＭＳ Ｐゴシック" charset="-128"/>
                  </a:rPr>
                  <a:t>c </a:t>
                </a:r>
                <a:r>
                  <a:rPr lang="en-US" b="1" dirty="0" smtClean="0">
                    <a:ea typeface="ＭＳ Ｐゴシック" charset="-128"/>
                  </a:rPr>
                  <a:t> = S  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 P(A) + P(A</a:t>
                </a:r>
                <a:r>
                  <a:rPr lang="en-US" b="1" baseline="30000" dirty="0" smtClean="0">
                    <a:ea typeface="ＭＳ Ｐゴシック" charset="-128"/>
                    <a:sym typeface="Wingdings" pitchFamily="2" charset="2"/>
                  </a:rPr>
                  <a:t>c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) = P(S) = 1  so  P(A</a:t>
                </a:r>
                <a:r>
                  <a:rPr lang="en-US" b="1" baseline="30000" dirty="0" smtClean="0">
                    <a:ea typeface="ＭＳ Ｐゴシック" charset="-128"/>
                    <a:sym typeface="Wingdings" pitchFamily="2" charset="2"/>
                  </a:rPr>
                  <a:t>c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) = 1 – P(A)		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	</a:t>
                </a:r>
                <a:endParaRPr lang="en-US" b="1" dirty="0" smtClean="0">
                  <a:ea typeface="ＭＳ Ｐゴシック" charset="-128"/>
                  <a:sym typeface="Wingdings" pitchFamily="2" charset="2"/>
                </a:endParaRPr>
              </a:p>
              <a:p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If 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A &amp; B are not mutually exclusive,</a:t>
                </a:r>
                <a:r>
                  <a:rPr lang="en-US" b="1" dirty="0" smtClean="0">
                    <a:ea typeface="ＭＳ Ｐゴシック" charset="-128"/>
                  </a:rPr>
                  <a:t> P(A</a:t>
                </a:r>
                <a:r>
                  <a:rPr lang="en-US" sz="1600" b="1" dirty="0">
                    <a:ea typeface="ＭＳ Ｐゴシック" charset="-128"/>
                    <a:sym typeface="Symbol" charset="2"/>
                  </a:rPr>
                  <a:t></a:t>
                </a:r>
                <a:r>
                  <a:rPr lang="en-US" b="1" dirty="0" smtClean="0">
                    <a:ea typeface="ＭＳ Ｐゴシック" charset="-128"/>
                  </a:rPr>
                  <a:t>B) = P(A) + P(B) – P(A</a:t>
                </a:r>
                <a:r>
                  <a:rPr lang="en-US" b="1" dirty="0" smtClean="0">
                    <a:ea typeface="ＭＳ Ｐゴシック" charset="-128"/>
                    <a:sym typeface="Wingdings" pitchFamily="2" charset="2"/>
                  </a:rPr>
                  <a:t> ∩ B)			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9274" y="1927099"/>
                <a:ext cx="10058400" cy="4050792"/>
              </a:xfrm>
              <a:blipFill>
                <a:blip r:embed="rId2"/>
                <a:stretch>
                  <a:fillRect l="-242" t="-1654" r="-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7715827" y="4327676"/>
            <a:ext cx="3197352" cy="1672591"/>
            <a:chOff x="1028700" y="5205982"/>
            <a:chExt cx="3197352" cy="1672591"/>
          </a:xfrm>
        </p:grpSpPr>
        <p:sp>
          <p:nvSpPr>
            <p:cNvPr id="9" name="Rectangle 8"/>
            <p:cNvSpPr/>
            <p:nvPr/>
          </p:nvSpPr>
          <p:spPr bwMode="auto">
            <a:xfrm>
              <a:off x="1028700" y="5205982"/>
              <a:ext cx="3197352" cy="1672591"/>
            </a:xfrm>
            <a:prstGeom prst="rect">
              <a:avLst/>
            </a:prstGeom>
            <a:solidFill>
              <a:srgbClr val="FF66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" pitchFamily="-109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1312164" y="5268467"/>
              <a:ext cx="1657350" cy="1547623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" pitchFamily="-109" charset="0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2375154" y="5272277"/>
              <a:ext cx="1663446" cy="1543813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" pitchFamily="-109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22298" y="5766109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98698" y="5790546"/>
              <a:ext cx="45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410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054" y="2121408"/>
            <a:ext cx="7609193" cy="4050792"/>
          </a:xfrm>
        </p:spPr>
        <p:txBody>
          <a:bodyPr/>
          <a:lstStyle/>
          <a:p>
            <a:r>
              <a:rPr lang="en-US" dirty="0" smtClean="0"/>
              <a:t>We introduced much of the language of probability</a:t>
            </a:r>
          </a:p>
          <a:p>
            <a:r>
              <a:rPr lang="en-US" dirty="0" smtClean="0"/>
              <a:t>We learned about a probability 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79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634</TotalTime>
  <Words>408</Words>
  <Application>Microsoft Office PowerPoint</Application>
  <PresentationFormat>Widescreen</PresentationFormat>
  <Paragraphs>44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Ｐゴシック</vt:lpstr>
      <vt:lpstr>Calibri</vt:lpstr>
      <vt:lpstr>Cambria Math</vt:lpstr>
      <vt:lpstr>Georgia</vt:lpstr>
      <vt:lpstr>Symbol</vt:lpstr>
      <vt:lpstr>Times</vt:lpstr>
      <vt:lpstr>Trebuchet MS</vt:lpstr>
      <vt:lpstr>Wingdings</vt:lpstr>
      <vt:lpstr>Wood Type</vt:lpstr>
      <vt:lpstr>Basic Probability</vt:lpstr>
      <vt:lpstr>Probability Structure</vt:lpstr>
      <vt:lpstr>Mutually Exclusive</vt:lpstr>
      <vt:lpstr>Collectively Exhaustive</vt:lpstr>
      <vt:lpstr>Complements</vt:lpstr>
      <vt:lpstr>What’s the deal? </vt:lpstr>
      <vt:lpstr>Extensions   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29</cp:revision>
  <dcterms:created xsi:type="dcterms:W3CDTF">2019-02-08T01:46:27Z</dcterms:created>
  <dcterms:modified xsi:type="dcterms:W3CDTF">2019-03-03T01:31:36Z</dcterms:modified>
</cp:coreProperties>
</file>