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0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B6AF7-6C64-4CE2-AD3F-D5941CFC702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2F5E2-BE93-490C-B01A-7F9F59DED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9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3/3/2019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 smtClean="0"/>
              <a:t>Conditional </a:t>
            </a:r>
            <a:r>
              <a:rPr lang="en-US" sz="6000" dirty="0" smtClean="0"/>
              <a:t>Probability</a:t>
            </a:r>
            <a:endParaRPr lang="en-US" sz="6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Probabilities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The probability of an event, A </a:t>
                </a:r>
                <a:r>
                  <a:rPr lang="en-US" dirty="0" smtClean="0">
                    <a:sym typeface="Wingdings" panose="05000000000000000000" pitchFamily="2" charset="2"/>
                  </a:rPr>
                  <a:t>  </a:t>
                </a:r>
                <a:r>
                  <a:rPr lang="en-US" dirty="0" smtClean="0"/>
                  <a:t>  P(A)</a:t>
                </a:r>
              </a:p>
              <a:p>
                <a:r>
                  <a:rPr lang="en-US" dirty="0" smtClean="0"/>
                  <a:t>The probability of an event, A</a:t>
                </a:r>
                <a:r>
                  <a:rPr lang="en-US" baseline="30000" dirty="0" smtClean="0"/>
                  <a:t>c</a:t>
                </a:r>
                <a:r>
                  <a:rPr lang="en-US" dirty="0" smtClean="0"/>
                  <a:t> </a:t>
                </a:r>
                <a:r>
                  <a:rPr lang="en-US" dirty="0" smtClean="0">
                    <a:sym typeface="Wingdings" panose="05000000000000000000" pitchFamily="2" charset="2"/>
                  </a:rPr>
                  <a:t> P(A</a:t>
                </a:r>
                <a:r>
                  <a:rPr lang="en-US" baseline="30000" dirty="0" smtClean="0">
                    <a:sym typeface="Wingdings" panose="05000000000000000000" pitchFamily="2" charset="2"/>
                  </a:rPr>
                  <a:t>c</a:t>
                </a:r>
                <a:r>
                  <a:rPr lang="en-US" dirty="0" smtClean="0">
                    <a:sym typeface="Wingdings" panose="05000000000000000000" pitchFamily="2" charset="2"/>
                  </a:rPr>
                  <a:t>)</a:t>
                </a:r>
                <a:endParaRPr lang="en-US" dirty="0" smtClean="0"/>
              </a:p>
              <a:p>
                <a:r>
                  <a:rPr lang="en-US" dirty="0" smtClean="0"/>
                  <a:t>The probability of both event A and event B </a:t>
                </a:r>
                <a:r>
                  <a:rPr lang="en-US" dirty="0" smtClean="0">
                    <a:sym typeface="Wingdings" panose="05000000000000000000" pitchFamily="2" charset="2"/>
                  </a:rPr>
                  <a:t>  P(A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∩</m:t>
                    </m:r>
                  </m:oMath>
                </a14:m>
                <a:r>
                  <a:rPr lang="en-US" dirty="0" smtClean="0">
                    <a:sym typeface="Wingdings" panose="05000000000000000000" pitchFamily="2" charset="2"/>
                  </a:rPr>
                  <a:t> B)</a:t>
                </a:r>
              </a:p>
              <a:p>
                <a:r>
                  <a:rPr lang="en-US" dirty="0" smtClean="0">
                    <a:sym typeface="Wingdings" panose="05000000000000000000" pitchFamily="2" charset="2"/>
                  </a:rPr>
                  <a:t>The probability of either A or B or both   P(A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∪</m:t>
                    </m:r>
                  </m:oMath>
                </a14:m>
                <a:r>
                  <a:rPr lang="en-US" dirty="0" smtClean="0">
                    <a:sym typeface="Wingdings" panose="05000000000000000000" pitchFamily="2" charset="2"/>
                  </a:rPr>
                  <a:t> B)</a:t>
                </a:r>
              </a:p>
              <a:p>
                <a:pPr marL="0" indent="0">
                  <a:buNone/>
                </a:pPr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03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673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Conditional Probability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60800" y="2121408"/>
                <a:ext cx="7267448" cy="4050792"/>
              </a:xfrm>
            </p:spPr>
            <p:txBody>
              <a:bodyPr/>
              <a:lstStyle/>
              <a:p>
                <a:r>
                  <a:rPr lang="en-US" dirty="0" smtClean="0"/>
                  <a:t>We can use a simple formula to update our beliefs in the face of new information</a:t>
                </a:r>
              </a:p>
              <a:p>
                <a:r>
                  <a:rPr lang="en-US" dirty="0" smtClean="0"/>
                  <a:t>Event B occurs with probability P(B)</a:t>
                </a:r>
              </a:p>
              <a:p>
                <a:r>
                  <a:rPr lang="en-US" dirty="0" smtClean="0"/>
                  <a:t>Once we learn that event A has occurred, we define the conditional probability of B given A   </a:t>
                </a:r>
                <a:r>
                  <a:rPr lang="en-US" dirty="0" smtClean="0">
                    <a:sym typeface="Wingdings" panose="05000000000000000000" pitchFamily="2" charset="2"/>
                  </a:rPr>
                  <a:t>  </a:t>
                </a:r>
                <a:r>
                  <a:rPr lang="en-US" dirty="0" smtClean="0"/>
                  <a:t>P(B|A)</a:t>
                </a:r>
              </a:p>
              <a:p>
                <a:endParaRPr lang="en-US" dirty="0"/>
              </a:p>
              <a:p>
                <a:r>
                  <a:rPr lang="en-US" dirty="0" smtClean="0"/>
                  <a:t>Mathematically, we compute: </a:t>
                </a:r>
                <a:r>
                  <a:rPr lang="en-US" dirty="0"/>
                  <a:t>P(B|A</a:t>
                </a:r>
                <a:r>
                  <a:rPr lang="en-US" dirty="0" smtClean="0"/>
                  <a:t>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60800" y="2121408"/>
                <a:ext cx="7267448" cy="4050792"/>
              </a:xfrm>
              <a:blipFill>
                <a:blip r:embed="rId2"/>
                <a:stretch>
                  <a:fillRect l="-335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803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-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027055" y="2121408"/>
                <a:ext cx="7101192" cy="4050792"/>
              </a:xfrm>
            </p:spPr>
            <p:txBody>
              <a:bodyPr/>
              <a:lstStyle/>
              <a:p>
                <a:r>
                  <a:rPr lang="en-US" dirty="0" smtClean="0"/>
                  <a:t>Event B – She buys the phone</a:t>
                </a:r>
              </a:p>
              <a:p>
                <a:r>
                  <a:rPr lang="en-US" dirty="0" smtClean="0"/>
                  <a:t>Event A – She saw the ad</a:t>
                </a:r>
              </a:p>
              <a:p>
                <a:r>
                  <a:rPr lang="en-US" dirty="0" smtClean="0"/>
                  <a:t>P(A) = .20</a:t>
                </a:r>
              </a:p>
              <a:p>
                <a:r>
                  <a:rPr lang="en-US" dirty="0" smtClean="0"/>
                  <a:t>P(B) = .25</a:t>
                </a:r>
              </a:p>
              <a:p>
                <a:r>
                  <a:rPr lang="en-US" dirty="0" smtClean="0"/>
                  <a:t>P(A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dirty="0" smtClean="0"/>
                  <a:t> B) = .10</a:t>
                </a:r>
              </a:p>
              <a:p>
                <a:endParaRPr lang="en-US" dirty="0"/>
              </a:p>
              <a:p>
                <a:r>
                  <a:rPr lang="en-US" dirty="0"/>
                  <a:t>P(B|A)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.10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.20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=.50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27055" y="2121408"/>
                <a:ext cx="7101192" cy="4050792"/>
              </a:xfrm>
              <a:blipFill>
                <a:blip r:embed="rId2"/>
                <a:stretch>
                  <a:fillRect l="-430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091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Independence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Sometimes one event is not informative about another.</a:t>
                </a:r>
              </a:p>
              <a:p>
                <a:r>
                  <a:rPr lang="en-US" dirty="0" smtClean="0"/>
                  <a:t>Two events, A and B, are </a:t>
                </a:r>
                <a:r>
                  <a:rPr lang="en-US" dirty="0"/>
                  <a:t>independent </a:t>
                </a:r>
                <a:r>
                  <a:rPr lang="en-US" dirty="0" smtClean="0"/>
                  <a:t>when </a:t>
                </a:r>
                <a:r>
                  <a:rPr lang="en-US" dirty="0">
                    <a:sym typeface="Wingdings" panose="05000000000000000000" pitchFamily="2" charset="2"/>
                  </a:rPr>
                  <a:t>P(A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∩</m:t>
                    </m:r>
                  </m:oMath>
                </a14:m>
                <a:r>
                  <a:rPr lang="en-US" dirty="0">
                    <a:sym typeface="Wingdings" panose="05000000000000000000" pitchFamily="2" charset="2"/>
                  </a:rPr>
                  <a:t> B</a:t>
                </a:r>
                <a:r>
                  <a:rPr lang="en-US" dirty="0" smtClean="0">
                    <a:sym typeface="Wingdings" panose="05000000000000000000" pitchFamily="2" charset="2"/>
                  </a:rPr>
                  <a:t>) = P(A)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anose="05000000000000000000" pitchFamily="2" charset="2"/>
                      </a:rPr>
                      <m:t>∙</m:t>
                    </m:r>
                  </m:oMath>
                </a14:m>
                <a:r>
                  <a:rPr lang="en-US" dirty="0" smtClean="0">
                    <a:sym typeface="Wingdings" panose="05000000000000000000" pitchFamily="2" charset="2"/>
                  </a:rPr>
                  <a:t> P(B)</a:t>
                </a:r>
                <a:endParaRPr lang="en-US" dirty="0">
                  <a:sym typeface="Wingdings" panose="05000000000000000000" pitchFamily="2" charset="2"/>
                </a:endParaRPr>
              </a:p>
              <a:p>
                <a:r>
                  <a:rPr lang="en-US" dirty="0" smtClean="0"/>
                  <a:t>Notably, when this is true: </a:t>
                </a:r>
                <a:r>
                  <a:rPr lang="en-US" dirty="0"/>
                  <a:t>P(B|A)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/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i="0"/>
                          <m:t>P</m:t>
                        </m:r>
                        <m:r>
                          <a:rPr lang="en-US" i="0"/>
                          <m:t>(</m:t>
                        </m:r>
                        <m:r>
                          <m:rPr>
                            <m:sty m:val="p"/>
                          </m:rPr>
                          <a:rPr lang="en-US" i="0"/>
                          <m:t>A</m:t>
                        </m:r>
                        <m:r>
                          <a:rPr lang="en-US" i="0"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m:rPr>
                            <m:sty m:val="p"/>
                          </m:rPr>
                          <a:rPr lang="en-US" i="0">
                            <a:ea typeface="Cambria Math" panose="02040503050406030204" pitchFamily="18" charset="0"/>
                          </a:rPr>
                          <m:t>B</m:t>
                        </m:r>
                        <m:r>
                          <a:rPr lang="en-US" i="0"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i="0"/>
                          <m:t>P</m:t>
                        </m:r>
                        <m:r>
                          <a:rPr lang="en-US" i="0"/>
                          <m:t>(</m:t>
                        </m:r>
                        <m:r>
                          <m:rPr>
                            <m:sty m:val="p"/>
                          </m:rPr>
                          <a:rPr lang="en-US" i="0"/>
                          <m:t>A</m:t>
                        </m:r>
                        <m:r>
                          <a:rPr lang="en-US" i="0"/>
                          <m:t>)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P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)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P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)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P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dirty="0">
                            <a:sym typeface="Wingdings" panose="05000000000000000000" pitchFamily="2" charset="2"/>
                          </a:rPr>
                          <m:t>) </m:t>
                        </m:r>
                      </m:den>
                    </m:f>
                    <m:r>
                      <a:rPr lang="en-US" b="0" i="0" smtClean="0"/>
                      <m:t>=</m:t>
                    </m:r>
                    <m:r>
                      <m:rPr>
                        <m:sty m:val="p"/>
                      </m:rPr>
                      <a:rPr lang="en-US" b="0" i="0" smtClean="0"/>
                      <m:t>P</m:t>
                    </m:r>
                    <m:r>
                      <a:rPr lang="en-US" b="0" i="0" smtClean="0"/>
                      <m:t>(</m:t>
                    </m:r>
                    <m:r>
                      <m:rPr>
                        <m:sty m:val="p"/>
                      </m:rPr>
                      <a:rPr lang="en-US" b="0" i="0" smtClean="0"/>
                      <m:t>B</m:t>
                    </m:r>
                    <m:r>
                      <a:rPr lang="en-US" b="0" i="0" smtClean="0"/>
                      <m:t>)</m:t>
                    </m:r>
                  </m:oMath>
                </a14:m>
                <a:endParaRPr lang="en-US" dirty="0" smtClean="0"/>
              </a:p>
              <a:p>
                <a:r>
                  <a:rPr lang="en-US" dirty="0" smtClean="0"/>
                  <a:t>When two events are NOT independent, we say they are dependent events.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03" t="-1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770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reviewed different types of probabilities and introduced conditional probability</a:t>
            </a:r>
          </a:p>
          <a:p>
            <a:r>
              <a:rPr lang="en-US" dirty="0" smtClean="0"/>
              <a:t>We introduced the idea of independent and dependent events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02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688</TotalTime>
  <Words>208</Words>
  <Application>Microsoft Office PowerPoint</Application>
  <PresentationFormat>Widescreen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Cambria Math</vt:lpstr>
      <vt:lpstr>Georgia</vt:lpstr>
      <vt:lpstr>Trebuchet MS</vt:lpstr>
      <vt:lpstr>Wingdings</vt:lpstr>
      <vt:lpstr>Wood Type</vt:lpstr>
      <vt:lpstr>Conditional Probability</vt:lpstr>
      <vt:lpstr>Types of Probabilities</vt:lpstr>
      <vt:lpstr>Conditional Probability</vt:lpstr>
      <vt:lpstr>Example - </vt:lpstr>
      <vt:lpstr>Independence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33</cp:revision>
  <dcterms:created xsi:type="dcterms:W3CDTF">2019-02-08T01:46:27Z</dcterms:created>
  <dcterms:modified xsi:type="dcterms:W3CDTF">2019-03-03T16:15:10Z</dcterms:modified>
</cp:coreProperties>
</file>