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9"/>
  </p:notes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CB6AF7-6C64-4CE2-AD3F-D5941CFC702E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2F5E2-BE93-490C-B01A-7F9F59DEDB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593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AF60A-713C-41BA-9788-4C493DDC0A9C}" type="datetimeFigureOut">
              <a:rPr lang="en-US" dirty="0"/>
              <a:t>3/3/2019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E0FA7-C445-42F7-AF66-A4F5A6FC8A9C}" type="datetimeFigureOut">
              <a:rPr lang="en-US" dirty="0"/>
              <a:t>3/3/2019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C5C5-1A57-4420-8AFB-CE41693A794B}" type="datetimeFigureOut">
              <a:rPr lang="en-US" dirty="0"/>
              <a:t>3/3/2019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C08AF-84E6-4329-8E67-FEA434B47075}" type="datetimeFigureOut">
              <a:rPr lang="en-US" dirty="0"/>
              <a:t>3/3/2019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F6EE328-6AFF-436B-881F-213D56084544}" type="datetimeFigureOut">
              <a:rPr lang="en-US" dirty="0"/>
              <a:t>3/3/2019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069A-09EE-4C7C-86A4-2314A404921D}" type="datetimeFigureOut">
              <a:rPr lang="en-US" dirty="0"/>
              <a:t>3/3/2019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EE7F1-171E-411F-96CA-A251A21496E7}" type="datetimeFigureOut">
              <a:rPr lang="en-US" dirty="0"/>
              <a:t>3/3/2019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2C98D-A273-4547-9B92-97D7769F71A6}" type="datetimeFigureOut">
              <a:rPr lang="en-US" dirty="0"/>
              <a:t>3/3/2019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7CD67-0644-446C-B2AD-1C09BF34F286}" type="datetimeFigureOut">
              <a:rPr lang="en-US" dirty="0"/>
              <a:t>3/3/2019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80828-6983-48AD-9E27-CBD3696F837E}" type="datetimeFigureOut">
              <a:rPr lang="en-US" dirty="0"/>
              <a:t>3/3/2019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FB91-0324-450E-B17F-36DC0ECCE413}" type="datetimeFigureOut">
              <a:rPr lang="en-US" dirty="0"/>
              <a:t>3/3/2019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52E37674-C1BA-4107-9B06-6D4CAC3A3DF5}" type="datetimeFigureOut">
              <a:rPr lang="en-US" dirty="0"/>
              <a:t>3/3/2019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n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600" dirty="0" smtClean="0"/>
              <a:t>Random Variables</a:t>
            </a:r>
            <a:endParaRPr lang="en-US" sz="66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127248" y="5174460"/>
            <a:ext cx="7891272" cy="1069848"/>
          </a:xfrm>
        </p:spPr>
        <p:txBody>
          <a:bodyPr/>
          <a:lstStyle/>
          <a:p>
            <a:pPr algn="r"/>
            <a:endParaRPr lang="en-US" dirty="0" smtClean="0"/>
          </a:p>
          <a:p>
            <a:pPr algn="r"/>
            <a:r>
              <a:rPr lang="en-US" dirty="0" smtClean="0"/>
              <a:t>Professor Brett A. Saraniti</a:t>
            </a:r>
          </a:p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21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Random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9" y="2121408"/>
            <a:ext cx="6354682" cy="4050792"/>
          </a:xfrm>
        </p:spPr>
        <p:txBody>
          <a:bodyPr/>
          <a:lstStyle/>
          <a:p>
            <a:r>
              <a:rPr lang="en-US" dirty="0" smtClean="0"/>
              <a:t>We define X to be a random variable with a certain probability distribution as shown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The possible outcomes or realizations of X are denoted by lower case x.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Note that the x’s must be numerical values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2507229"/>
              </p:ext>
            </p:extLst>
          </p:nvPr>
        </p:nvGraphicFramePr>
        <p:xfrm>
          <a:off x="7566860" y="2093976"/>
          <a:ext cx="2819532" cy="2677885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2889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06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557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x</a:t>
                      </a:r>
                      <a:endParaRPr lang="en-US" sz="2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P(X=x)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557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0</a:t>
                      </a:r>
                      <a:endParaRPr lang="en-US" sz="2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.40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557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</a:t>
                      </a:r>
                      <a:endParaRPr lang="en-US" sz="2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.40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557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2</a:t>
                      </a:r>
                      <a:endParaRPr lang="en-US" sz="2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.10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557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</a:t>
                      </a:r>
                      <a:endParaRPr lang="en-US" sz="2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.10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673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Traits of Random Variables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069849" y="2121408"/>
                <a:ext cx="7318778" cy="4050792"/>
              </a:xfrm>
            </p:spPr>
            <p:txBody>
              <a:bodyPr/>
              <a:lstStyle/>
              <a:p>
                <a:r>
                  <a:rPr lang="en-US" dirty="0" smtClean="0"/>
                  <a:t>The mean or expected value of X is a weighted average of the x’s where the weights are the probabilities.</a:t>
                </a:r>
              </a:p>
              <a:p>
                <a:r>
                  <a:rPr lang="en-US" dirty="0" smtClean="0"/>
                  <a:t>E(X) = .40(0) + .40(1) + .10(2) + .10(3) = 0.90</a:t>
                </a:r>
              </a:p>
              <a:p>
                <a:r>
                  <a:rPr lang="en-US" dirty="0" smtClean="0"/>
                  <a:t>Sometimes we use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dirty="0" smtClean="0"/>
                  <a:t> 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dirty="0" smtClean="0"/>
                  <a:t> to denote this trait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9849" y="2121408"/>
                <a:ext cx="7318778" cy="4050792"/>
              </a:xfrm>
              <a:blipFill>
                <a:blip r:embed="rId2"/>
                <a:stretch>
                  <a:fillRect l="-417" t="-1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7114764"/>
              </p:ext>
            </p:extLst>
          </p:nvPr>
        </p:nvGraphicFramePr>
        <p:xfrm>
          <a:off x="8511078" y="2093976"/>
          <a:ext cx="2819532" cy="2677885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2889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06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557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x</a:t>
                      </a:r>
                      <a:endParaRPr lang="en-US" sz="2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P(X=x)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557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0</a:t>
                      </a:r>
                      <a:endParaRPr lang="en-US" sz="2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.40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557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</a:t>
                      </a:r>
                      <a:endParaRPr lang="en-US" sz="2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.40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557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2</a:t>
                      </a:r>
                      <a:endParaRPr lang="en-US" sz="2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.10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557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</a:t>
                      </a:r>
                      <a:endParaRPr lang="en-US" sz="2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.10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803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Traits of Random Variables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069848" y="2121408"/>
                <a:ext cx="7441229" cy="4050792"/>
              </a:xfrm>
            </p:spPr>
            <p:txBody>
              <a:bodyPr/>
              <a:lstStyle/>
              <a:p>
                <a:r>
                  <a:rPr lang="en-US" dirty="0" smtClean="0"/>
                  <a:t>The variance of X is a weighted average of the squared distance from the x’s to the mean.</a:t>
                </a:r>
              </a:p>
              <a:p>
                <a:r>
                  <a:rPr lang="en-US" dirty="0" err="1" smtClean="0"/>
                  <a:t>Var</a:t>
                </a:r>
                <a:r>
                  <a:rPr lang="en-US" dirty="0" smtClean="0"/>
                  <a:t>(X) = .40(0-.9)</a:t>
                </a:r>
                <a:r>
                  <a:rPr lang="en-US" baseline="30000" dirty="0" smtClean="0"/>
                  <a:t>2</a:t>
                </a:r>
                <a:r>
                  <a:rPr lang="en-US" dirty="0" smtClean="0"/>
                  <a:t> + </a:t>
                </a:r>
                <a:r>
                  <a:rPr lang="en-US" dirty="0"/>
                  <a:t>.</a:t>
                </a:r>
                <a:r>
                  <a:rPr lang="en-US" dirty="0" smtClean="0"/>
                  <a:t>40(1-.</a:t>
                </a:r>
                <a:r>
                  <a:rPr lang="en-US" dirty="0"/>
                  <a:t>9)</a:t>
                </a:r>
                <a:r>
                  <a:rPr lang="en-US" baseline="30000" dirty="0"/>
                  <a:t>2</a:t>
                </a:r>
                <a:r>
                  <a:rPr lang="en-US" dirty="0"/>
                  <a:t> </a:t>
                </a:r>
                <a:r>
                  <a:rPr lang="en-US" dirty="0" smtClean="0"/>
                  <a:t>+ .</a:t>
                </a:r>
                <a:r>
                  <a:rPr lang="en-US" dirty="0"/>
                  <a:t>1</a:t>
                </a:r>
                <a:r>
                  <a:rPr lang="en-US" dirty="0" smtClean="0"/>
                  <a:t>0(2-.</a:t>
                </a:r>
                <a:r>
                  <a:rPr lang="en-US" dirty="0"/>
                  <a:t>9)</a:t>
                </a:r>
                <a:r>
                  <a:rPr lang="en-US" baseline="30000" dirty="0"/>
                  <a:t>2</a:t>
                </a:r>
                <a:r>
                  <a:rPr lang="en-US" dirty="0" smtClean="0"/>
                  <a:t> + .10(3-.9)</a:t>
                </a:r>
                <a:r>
                  <a:rPr lang="en-US" baseline="30000" dirty="0" smtClean="0"/>
                  <a:t>2 </a:t>
                </a:r>
                <a:r>
                  <a:rPr lang="en-US" dirty="0" smtClean="0"/>
                  <a:t>= 0.89 </a:t>
                </a:r>
              </a:p>
              <a:p>
                <a:r>
                  <a:rPr lang="en-US" dirty="0" smtClean="0"/>
                  <a:t>Sometimes we use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/>
                  <a:t> or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dirty="0" smtClean="0"/>
                  <a:t> to denote this trait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9848" y="2121408"/>
                <a:ext cx="7441229" cy="4050792"/>
              </a:xfrm>
              <a:blipFill>
                <a:blip r:embed="rId2"/>
                <a:stretch>
                  <a:fillRect l="-410" t="-1654" r="-1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7273060"/>
              </p:ext>
            </p:extLst>
          </p:nvPr>
        </p:nvGraphicFramePr>
        <p:xfrm>
          <a:off x="8511078" y="2093976"/>
          <a:ext cx="2819532" cy="2677885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2889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06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557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x</a:t>
                      </a:r>
                      <a:endParaRPr lang="en-US" sz="2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P(X=x)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557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0</a:t>
                      </a:r>
                      <a:endParaRPr lang="en-US" sz="2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.40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557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</a:t>
                      </a:r>
                      <a:endParaRPr lang="en-US" sz="2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.40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557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2</a:t>
                      </a:r>
                      <a:endParaRPr lang="en-US" sz="2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.10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557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</a:t>
                      </a:r>
                      <a:endParaRPr lang="en-US" sz="2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.10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200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Traits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134678" y="2121408"/>
                <a:ext cx="6993569" cy="4050792"/>
              </a:xfrm>
            </p:spPr>
            <p:txBody>
              <a:bodyPr/>
              <a:lstStyle/>
              <a:p>
                <a:r>
                  <a:rPr lang="en-US" dirty="0" smtClean="0"/>
                  <a:t>We know 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dirty="0" smtClean="0"/>
                  <a:t> = E(X</a:t>
                </a:r>
                <a:r>
                  <a:rPr lang="en-US" dirty="0"/>
                  <a:t>) </a:t>
                </a:r>
                <a:r>
                  <a:rPr lang="en-US" dirty="0" smtClean="0"/>
                  <a:t>= 0.90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:r>
                  <a:rPr lang="en-US" dirty="0" smtClean="0"/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= Var(X) = 0.89</a:t>
                </a:r>
                <a:endParaRPr lang="en-US" dirty="0"/>
              </a:p>
              <a:p>
                <a:r>
                  <a:rPr lang="en-US" dirty="0" smtClean="0"/>
                  <a:t>The standard deviation of X is the square root of the variance</a:t>
                </a:r>
              </a:p>
              <a:p>
                <a:r>
                  <a:rPr lang="en-US" dirty="0" smtClean="0"/>
                  <a:t>SD(X)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0.89</m:t>
                        </m:r>
                      </m:e>
                    </m:ra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0.9434</m:t>
                    </m:r>
                  </m:oMath>
                </a14:m>
                <a:endParaRPr lang="en-US" dirty="0" smtClean="0"/>
              </a:p>
              <a:p>
                <a:r>
                  <a:rPr lang="en-US" dirty="0" smtClean="0"/>
                  <a:t>Obviously, we can use the </a:t>
                </a:r>
                <a:r>
                  <a:rPr lang="en-US" dirty="0"/>
                  <a:t>G</a:t>
                </a:r>
                <a:r>
                  <a:rPr lang="en-US" dirty="0" smtClean="0"/>
                  <a:t>reek letter,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dirty="0" smtClean="0"/>
                  <a:t>, to denote the standard deviation 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34678" y="2121408"/>
                <a:ext cx="6993569" cy="4050792"/>
              </a:xfrm>
              <a:blipFill>
                <a:blip r:embed="rId2"/>
                <a:stretch>
                  <a:fillRect l="-349" t="-1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0916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Random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436" y="2121408"/>
            <a:ext cx="6851812" cy="4050792"/>
          </a:xfrm>
        </p:spPr>
        <p:txBody>
          <a:bodyPr/>
          <a:lstStyle/>
          <a:p>
            <a:r>
              <a:rPr lang="en-US" dirty="0" smtClean="0"/>
              <a:t>Functions of random variables are also random variables</a:t>
            </a:r>
          </a:p>
          <a:p>
            <a:r>
              <a:rPr lang="en-US" dirty="0" smtClean="0"/>
              <a:t>We can derive formulas for the traits of such functions like:  </a:t>
            </a:r>
            <a:r>
              <a:rPr lang="en-US" dirty="0" err="1" smtClean="0"/>
              <a:t>aX</a:t>
            </a:r>
            <a:r>
              <a:rPr lang="en-US" dirty="0" smtClean="0"/>
              <a:t> + </a:t>
            </a:r>
            <a:r>
              <a:rPr lang="en-US" dirty="0" err="1" smtClean="0"/>
              <a:t>bY</a:t>
            </a:r>
            <a:r>
              <a:rPr lang="en-US" dirty="0" smtClean="0"/>
              <a:t> </a:t>
            </a:r>
          </a:p>
          <a:p>
            <a:r>
              <a:rPr lang="en-US" dirty="0" smtClean="0"/>
              <a:t>E(</a:t>
            </a:r>
            <a:r>
              <a:rPr lang="en-US" dirty="0" err="1"/>
              <a:t>aX</a:t>
            </a:r>
            <a:r>
              <a:rPr lang="en-US" dirty="0"/>
              <a:t> + </a:t>
            </a:r>
            <a:r>
              <a:rPr lang="en-US" dirty="0" err="1" smtClean="0"/>
              <a:t>bY</a:t>
            </a:r>
            <a:r>
              <a:rPr lang="en-US" dirty="0" smtClean="0"/>
              <a:t>) = </a:t>
            </a:r>
            <a:r>
              <a:rPr lang="en-US" dirty="0" err="1" smtClean="0"/>
              <a:t>aE</a:t>
            </a:r>
            <a:r>
              <a:rPr lang="en-US" dirty="0" smtClean="0"/>
              <a:t>(X) </a:t>
            </a:r>
            <a:r>
              <a:rPr lang="en-US" dirty="0"/>
              <a:t>+ </a:t>
            </a:r>
            <a:r>
              <a:rPr lang="en-US" dirty="0" err="1" smtClean="0"/>
              <a:t>bE</a:t>
            </a:r>
            <a:r>
              <a:rPr lang="en-US" dirty="0" smtClean="0"/>
              <a:t>(Y)</a:t>
            </a:r>
          </a:p>
          <a:p>
            <a:r>
              <a:rPr lang="en-US" dirty="0" err="1" smtClean="0"/>
              <a:t>Var</a:t>
            </a:r>
            <a:r>
              <a:rPr lang="en-US" dirty="0" smtClean="0"/>
              <a:t>(</a:t>
            </a:r>
            <a:r>
              <a:rPr lang="en-US" dirty="0" err="1"/>
              <a:t>aX</a:t>
            </a:r>
            <a:r>
              <a:rPr lang="en-US" dirty="0"/>
              <a:t> + </a:t>
            </a:r>
            <a:r>
              <a:rPr lang="en-US" dirty="0" err="1" smtClean="0"/>
              <a:t>bY</a:t>
            </a:r>
            <a:r>
              <a:rPr lang="en-US" dirty="0" smtClean="0"/>
              <a:t>) = a</a:t>
            </a:r>
            <a:r>
              <a:rPr lang="en-US" baseline="30000" dirty="0" smtClean="0"/>
              <a:t>2</a:t>
            </a:r>
            <a:r>
              <a:rPr lang="en-US" dirty="0" smtClean="0"/>
              <a:t>Var(X) </a:t>
            </a:r>
            <a:r>
              <a:rPr lang="en-US" dirty="0"/>
              <a:t>+ </a:t>
            </a:r>
            <a:r>
              <a:rPr lang="en-US" dirty="0" smtClean="0"/>
              <a:t>b</a:t>
            </a:r>
            <a:r>
              <a:rPr lang="en-US" baseline="30000" dirty="0" smtClean="0"/>
              <a:t>2</a:t>
            </a:r>
            <a:r>
              <a:rPr lang="en-US" dirty="0" smtClean="0"/>
              <a:t>Var(Y)  when X and Y are independent</a:t>
            </a:r>
          </a:p>
          <a:p>
            <a:r>
              <a:rPr lang="en-US" dirty="0" smtClean="0"/>
              <a:t>Note:  If b=0, E(</a:t>
            </a:r>
            <a:r>
              <a:rPr lang="en-US" dirty="0" err="1" smtClean="0"/>
              <a:t>aX</a:t>
            </a:r>
            <a:r>
              <a:rPr lang="en-US" dirty="0" smtClean="0"/>
              <a:t>) </a:t>
            </a:r>
            <a:r>
              <a:rPr lang="en-US" dirty="0"/>
              <a:t>= </a:t>
            </a:r>
            <a:r>
              <a:rPr lang="en-US" dirty="0" err="1"/>
              <a:t>aE</a:t>
            </a:r>
            <a:r>
              <a:rPr lang="en-US" dirty="0"/>
              <a:t>(X) </a:t>
            </a:r>
            <a:r>
              <a:rPr lang="en-US" dirty="0" smtClean="0"/>
              <a:t>and </a:t>
            </a:r>
            <a:r>
              <a:rPr lang="en-US" dirty="0" err="1" smtClean="0"/>
              <a:t>Var</a:t>
            </a:r>
            <a:r>
              <a:rPr lang="en-US" dirty="0" smtClean="0"/>
              <a:t>(</a:t>
            </a:r>
            <a:r>
              <a:rPr lang="en-US" dirty="0" err="1" smtClean="0"/>
              <a:t>aX</a:t>
            </a:r>
            <a:r>
              <a:rPr lang="en-US" dirty="0" smtClean="0"/>
              <a:t>) </a:t>
            </a:r>
            <a:r>
              <a:rPr lang="en-US" dirty="0"/>
              <a:t>= a</a:t>
            </a:r>
            <a:r>
              <a:rPr lang="en-US" baseline="30000" dirty="0"/>
              <a:t>2</a:t>
            </a:r>
            <a:r>
              <a:rPr lang="en-US" dirty="0"/>
              <a:t>Var(X) </a:t>
            </a:r>
          </a:p>
        </p:txBody>
      </p:sp>
    </p:spTree>
    <p:extLst>
      <p:ext uri="{BB962C8B-B14F-4D97-AF65-F5344CB8AC3E}">
        <p14:creationId xmlns:p14="http://schemas.microsoft.com/office/powerpoint/2010/main" val="467706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Takeaways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introduced the notion of a random variable</a:t>
            </a:r>
          </a:p>
          <a:p>
            <a:r>
              <a:rPr lang="en-US" dirty="0" smtClean="0"/>
              <a:t>We identified some key traits, common notation, and how to compute them</a:t>
            </a:r>
          </a:p>
          <a:p>
            <a:r>
              <a:rPr lang="en-US" dirty="0" smtClean="0"/>
              <a:t>We showed how to compute the traits of linear combinations of random variables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02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Custom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C9FF"/>
      </a:accent1>
      <a:accent2>
        <a:srgbClr val="EEEE30"/>
      </a:accent2>
      <a:accent3>
        <a:srgbClr val="ED7D31"/>
      </a:accent3>
      <a:accent4>
        <a:srgbClr val="FFC000"/>
      </a:accent4>
      <a:accent5>
        <a:srgbClr val="44546A"/>
      </a:accent5>
      <a:accent6>
        <a:srgbClr val="70AD47"/>
      </a:accent6>
      <a:hlink>
        <a:srgbClr val="0563C1"/>
      </a:hlink>
      <a:folHlink>
        <a:srgbClr val="954F72"/>
      </a:folHlink>
    </a:clrScheme>
    <a:fontScheme name="Wood Type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C6AE0645-98FF-411B-B0E9-59ABD78A0CC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720</TotalTime>
  <Words>299</Words>
  <Application>Microsoft Office PowerPoint</Application>
  <PresentationFormat>Widescreen</PresentationFormat>
  <Paragraphs>62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Calibri</vt:lpstr>
      <vt:lpstr>Cambria Math</vt:lpstr>
      <vt:lpstr>Georgia</vt:lpstr>
      <vt:lpstr>Trebuchet MS</vt:lpstr>
      <vt:lpstr>Wingdings</vt:lpstr>
      <vt:lpstr>Wood Type</vt:lpstr>
      <vt:lpstr>Random Variables</vt:lpstr>
      <vt:lpstr>Random Variables</vt:lpstr>
      <vt:lpstr>Traits of Random Variables</vt:lpstr>
      <vt:lpstr>Traits of Random Variables</vt:lpstr>
      <vt:lpstr>Other Traits</vt:lpstr>
      <vt:lpstr>Multiple Random Variables</vt:lpstr>
      <vt:lpstr>Takeaways</vt:lpstr>
    </vt:vector>
  </TitlesOfParts>
  <Company>Kellogg School of Management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Brett Allan Saraniti</dc:creator>
  <cp:lastModifiedBy>Brett Allan Saraniti</cp:lastModifiedBy>
  <cp:revision>37</cp:revision>
  <dcterms:created xsi:type="dcterms:W3CDTF">2019-02-08T01:46:27Z</dcterms:created>
  <dcterms:modified xsi:type="dcterms:W3CDTF">2019-03-03T16:47:05Z</dcterms:modified>
</cp:coreProperties>
</file>