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sldIdLst>
    <p:sldId id="256" r:id="rId2"/>
    <p:sldId id="257" r:id="rId3"/>
    <p:sldId id="263" r:id="rId4"/>
    <p:sldId id="264" r:id="rId5"/>
    <p:sldId id="265" r:id="rId6"/>
    <p:sldId id="266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3/3/2019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Correlation</a:t>
            </a:r>
            <a:endParaRPr lang="en-US" sz="6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Random Variables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687127" y="2088619"/>
            <a:ext cx="5209309" cy="1969147"/>
          </a:xfrm>
        </p:spPr>
        <p:txBody>
          <a:bodyPr/>
          <a:lstStyle/>
          <a:p>
            <a:r>
              <a:rPr lang="en-US" dirty="0" smtClean="0"/>
              <a:t>E(X) = .25(0) + .75(20) = 15</a:t>
            </a:r>
          </a:p>
          <a:p>
            <a:r>
              <a:rPr lang="en-US" dirty="0" smtClean="0"/>
              <a:t>E(Y) = .75(10) + .25(14) = 11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(X) = .25(0-15)</a:t>
            </a:r>
            <a:r>
              <a:rPr lang="en-US" baseline="30000" dirty="0" smtClean="0"/>
              <a:t>2 </a:t>
            </a:r>
            <a:r>
              <a:rPr lang="en-US" dirty="0" smtClean="0"/>
              <a:t>+ .75(20-15)</a:t>
            </a:r>
            <a:r>
              <a:rPr lang="en-US" baseline="30000" dirty="0" smtClean="0"/>
              <a:t>2 </a:t>
            </a:r>
            <a:r>
              <a:rPr lang="en-US" dirty="0" smtClean="0"/>
              <a:t>= 75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(Y) = .75(10-11)</a:t>
            </a:r>
            <a:r>
              <a:rPr lang="en-US" baseline="30000" dirty="0" smtClean="0"/>
              <a:t>2</a:t>
            </a:r>
            <a:r>
              <a:rPr lang="en-US" dirty="0" smtClean="0"/>
              <a:t> +.25(14-11)</a:t>
            </a:r>
            <a:r>
              <a:rPr lang="en-US" baseline="30000" dirty="0" smtClean="0"/>
              <a:t>2 </a:t>
            </a:r>
            <a:r>
              <a:rPr lang="en-US" dirty="0" smtClean="0"/>
              <a:t>= 3</a:t>
            </a:r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7008397"/>
              </p:ext>
            </p:extLst>
          </p:nvPr>
        </p:nvGraphicFramePr>
        <p:xfrm>
          <a:off x="1173018" y="2072825"/>
          <a:ext cx="4496664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4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.05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.55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3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Random Variables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742546" y="2072825"/>
            <a:ext cx="5209309" cy="2717836"/>
          </a:xfrm>
        </p:spPr>
        <p:txBody>
          <a:bodyPr/>
          <a:lstStyle/>
          <a:p>
            <a:r>
              <a:rPr lang="en-US" dirty="0" smtClean="0"/>
              <a:t>E(X) = 15   and  E(Y) = 11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(X) = 75 and  </a:t>
            </a:r>
            <a:r>
              <a:rPr lang="en-US" dirty="0" err="1" smtClean="0"/>
              <a:t>Var</a:t>
            </a:r>
            <a:r>
              <a:rPr lang="en-US" dirty="0" smtClean="0"/>
              <a:t>(Y) = 3</a:t>
            </a:r>
          </a:p>
          <a:p>
            <a:r>
              <a:rPr lang="en-US" dirty="0" err="1" smtClean="0"/>
              <a:t>Cov</a:t>
            </a:r>
            <a:r>
              <a:rPr lang="en-US" dirty="0" smtClean="0"/>
              <a:t>(X,Y) = 	.20(0-15)(10-11) +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.05(0-15)(14-11) +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.55(20-15)(10-11) +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.20(20-15)(14-11) =   1.0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/>
          </p:nvPr>
        </p:nvGraphicFramePr>
        <p:xfrm>
          <a:off x="1173018" y="2072825"/>
          <a:ext cx="4496664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4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.05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.55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78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Random Variables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6742546" y="2072825"/>
                <a:ext cx="5209309" cy="2717836"/>
              </a:xfrm>
            </p:spPr>
            <p:txBody>
              <a:bodyPr/>
              <a:lstStyle/>
              <a:p>
                <a:r>
                  <a:rPr lang="en-US" dirty="0" smtClean="0"/>
                  <a:t>E(X) = 15   and  E(Y) = 11</a:t>
                </a:r>
              </a:p>
              <a:p>
                <a:r>
                  <a:rPr lang="en-US" dirty="0" err="1" smtClean="0"/>
                  <a:t>Var</a:t>
                </a:r>
                <a:r>
                  <a:rPr lang="en-US" dirty="0" smtClean="0"/>
                  <a:t>(X) = 75 and  </a:t>
                </a:r>
                <a:r>
                  <a:rPr lang="en-US" dirty="0" err="1" smtClean="0"/>
                  <a:t>Var</a:t>
                </a:r>
                <a:r>
                  <a:rPr lang="en-US" dirty="0" smtClean="0"/>
                  <a:t>(Y) = 3</a:t>
                </a:r>
              </a:p>
              <a:p>
                <a:r>
                  <a:rPr lang="en-US" dirty="0" err="1" smtClean="0"/>
                  <a:t>Cov</a:t>
                </a:r>
                <a:r>
                  <a:rPr lang="en-US" dirty="0" smtClean="0"/>
                  <a:t>(X,Y) = 1.0</a:t>
                </a:r>
              </a:p>
              <a:p>
                <a:r>
                  <a:rPr lang="en-US" dirty="0" err="1" smtClean="0"/>
                  <a:t>Corr</a:t>
                </a:r>
                <a:r>
                  <a:rPr lang="en-US" dirty="0" smtClean="0"/>
                  <a:t>(X,Y)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Cov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sSub>
                          <m:sSubPr>
                            <m:ctrlPr>
                              <a:rPr lang="en-US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  <m:sSub>
                          <m:sSub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1.0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75</m:t>
                            </m:r>
                          </m:e>
                        </m:rad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.07</m:t>
                    </m:r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42546" y="2072825"/>
                <a:ext cx="5209309" cy="2717836"/>
              </a:xfrm>
              <a:blipFill>
                <a:blip r:embed="rId2"/>
                <a:stretch>
                  <a:fillRect l="-468" t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Content Placeholder 3"/>
          <p:cNvGraphicFramePr>
            <a:graphicFrameLocks/>
          </p:cNvGraphicFramePr>
          <p:nvPr>
            <p:extLst/>
          </p:nvPr>
        </p:nvGraphicFramePr>
        <p:xfrm>
          <a:off x="1173018" y="2072825"/>
          <a:ext cx="4496664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24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8334" marR="118334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.05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.55</a:t>
                      </a:r>
                      <a:endParaRPr lang="en-US" dirty="0"/>
                    </a:p>
                  </a:txBody>
                  <a:tcPr marL="118334" marR="118334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.20</a:t>
                      </a:r>
                      <a:endParaRPr lang="en-US" dirty="0"/>
                    </a:p>
                  </a:txBody>
                  <a:tcPr marL="118334" marR="118334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54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Correlation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Corr(X,Y) is sometimes denoted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</m:oMath>
                </a14:m>
                <a:endParaRPr lang="en-US" dirty="0" smtClean="0"/>
              </a:p>
              <a:p>
                <a:r>
                  <a:rPr lang="en-US" dirty="0" smtClean="0"/>
                  <a:t>We can show that: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1 </m:t>
                    </m:r>
                  </m:oMath>
                </a14:m>
                <a:r>
                  <a:rPr lang="en-US" dirty="0" smtClean="0"/>
                  <a:t> for any X and Y. 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3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Traits – Independent or 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Var</a:t>
            </a:r>
            <a:r>
              <a:rPr lang="en-US" dirty="0" smtClean="0"/>
              <a:t>(X+Y</a:t>
            </a:r>
            <a:r>
              <a:rPr lang="en-US" dirty="0"/>
              <a:t>) = </a:t>
            </a:r>
            <a:r>
              <a:rPr lang="en-US" dirty="0" err="1"/>
              <a:t>Var</a:t>
            </a:r>
            <a:r>
              <a:rPr lang="en-US" dirty="0"/>
              <a:t>(X) + </a:t>
            </a:r>
            <a:r>
              <a:rPr lang="en-US" dirty="0" err="1"/>
              <a:t>Var</a:t>
            </a:r>
            <a:r>
              <a:rPr lang="en-US" dirty="0"/>
              <a:t>(Y) + 2Cov(X,Y)</a:t>
            </a:r>
          </a:p>
          <a:p>
            <a:r>
              <a:rPr lang="en-US" dirty="0" err="1" smtClean="0"/>
              <a:t>Var</a:t>
            </a:r>
            <a:r>
              <a:rPr lang="en-US" dirty="0" smtClean="0"/>
              <a:t>(</a:t>
            </a:r>
            <a:r>
              <a:rPr lang="en-US" dirty="0" err="1" smtClean="0"/>
              <a:t>aX+bY</a:t>
            </a:r>
            <a:r>
              <a:rPr lang="en-US" dirty="0"/>
              <a:t>) = a</a:t>
            </a:r>
            <a:r>
              <a:rPr lang="en-US" baseline="30000" dirty="0"/>
              <a:t>2</a:t>
            </a:r>
            <a:r>
              <a:rPr lang="en-US" dirty="0"/>
              <a:t>Var(X) + b</a:t>
            </a:r>
            <a:r>
              <a:rPr lang="en-US" baseline="30000" dirty="0"/>
              <a:t>2</a:t>
            </a:r>
            <a:r>
              <a:rPr lang="en-US" dirty="0"/>
              <a:t>Var(Y) + 2abCov(X,Y)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34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introduced the notions of a joint distributions, covariance, and correlation</a:t>
            </a:r>
          </a:p>
          <a:p>
            <a:r>
              <a:rPr lang="en-US" dirty="0" smtClean="0"/>
              <a:t>We showed how to compute covariance and correlation from a joint distribution</a:t>
            </a:r>
          </a:p>
          <a:p>
            <a:r>
              <a:rPr lang="en-US" dirty="0" smtClean="0"/>
              <a:t>We noted that correlation is bounded in the range [-1, +1]</a:t>
            </a:r>
          </a:p>
          <a:p>
            <a:r>
              <a:rPr lang="en-US" dirty="0" smtClean="0"/>
              <a:t>We extended our variance formula from earlier to the more general case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745</TotalTime>
  <Words>233</Words>
  <Application>Microsoft Office PowerPoint</Application>
  <PresentationFormat>Widescreen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Cambria Math</vt:lpstr>
      <vt:lpstr>Georgia</vt:lpstr>
      <vt:lpstr>Trebuchet MS</vt:lpstr>
      <vt:lpstr>Wingdings</vt:lpstr>
      <vt:lpstr>Wood Type</vt:lpstr>
      <vt:lpstr>Correlation</vt:lpstr>
      <vt:lpstr>Multiple Random Variables</vt:lpstr>
      <vt:lpstr>Multiple Random Variables</vt:lpstr>
      <vt:lpstr>Multiple Random Variables</vt:lpstr>
      <vt:lpstr>Correlation</vt:lpstr>
      <vt:lpstr>Traits – Independent or NOT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41</cp:revision>
  <dcterms:created xsi:type="dcterms:W3CDTF">2019-02-08T01:46:27Z</dcterms:created>
  <dcterms:modified xsi:type="dcterms:W3CDTF">2019-03-03T17:11:49Z</dcterms:modified>
</cp:coreProperties>
</file>