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12"/>
  </p:notesMasterIdLst>
  <p:sldIdLst>
    <p:sldId id="256" r:id="rId2"/>
    <p:sldId id="263" r:id="rId3"/>
    <p:sldId id="264" r:id="rId4"/>
    <p:sldId id="265" r:id="rId5"/>
    <p:sldId id="268" r:id="rId6"/>
    <p:sldId id="269" r:id="rId7"/>
    <p:sldId id="271" r:id="rId8"/>
    <p:sldId id="272" r:id="rId9"/>
    <p:sldId id="273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CB6AF7-6C64-4CE2-AD3F-D5941CFC702E}" type="datetimeFigureOut">
              <a:rPr lang="en-US" smtClean="0"/>
              <a:t>3/12/2019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2F5E2-BE93-490C-B01A-7F9F59DED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93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3/12/2019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 smtClean="0"/>
              <a:t>Normal Random Variables</a:t>
            </a:r>
            <a:endParaRPr lang="en-US" sz="54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127248" y="5174460"/>
            <a:ext cx="7891272" cy="1069848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r>
              <a:rPr lang="en-US" dirty="0" smtClean="0"/>
              <a:t>Professor Brett A. Saraniti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introduced the ideas of a normal random variable and the standard normal random variable</a:t>
            </a:r>
          </a:p>
          <a:p>
            <a:r>
              <a:rPr lang="en-US" dirty="0" smtClean="0"/>
              <a:t>We showed how to use Excel to analyze random variables </a:t>
            </a:r>
            <a:r>
              <a:rPr lang="en-US" smtClean="0"/>
              <a:t>with these shapes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02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Cumulative 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5236" y="2121408"/>
            <a:ext cx="7563012" cy="4050792"/>
          </a:xfrm>
        </p:spPr>
        <p:txBody>
          <a:bodyPr/>
          <a:lstStyle/>
          <a:p>
            <a:r>
              <a:rPr lang="en-US" dirty="0" smtClean="0"/>
              <a:t>The P(X ≤ x) is called the cumulative probability of X.</a:t>
            </a:r>
          </a:p>
          <a:p>
            <a:endParaRPr lang="en-US" dirty="0"/>
          </a:p>
          <a:p>
            <a:r>
              <a:rPr lang="en-US" dirty="0" smtClean="0"/>
              <a:t>We can use this for any sort of probability distribution, but they really make sense for “continuous” random variables where X can take on an infinite number of possible values.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9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reeform 26"/>
          <p:cNvSpPr>
            <a:spLocks/>
          </p:cNvSpPr>
          <p:nvPr/>
        </p:nvSpPr>
        <p:spPr bwMode="auto">
          <a:xfrm>
            <a:off x="7342453" y="1125537"/>
            <a:ext cx="4546600" cy="2160588"/>
          </a:xfrm>
          <a:custGeom>
            <a:avLst/>
            <a:gdLst>
              <a:gd name="T0" fmla="*/ 0 w 2864"/>
              <a:gd name="T1" fmla="*/ 2147483647 h 1361"/>
              <a:gd name="T2" fmla="*/ 2147483647 w 2864"/>
              <a:gd name="T3" fmla="*/ 2147483647 h 1361"/>
              <a:gd name="T4" fmla="*/ 2147483647 w 2864"/>
              <a:gd name="T5" fmla="*/ 2147483647 h 1361"/>
              <a:gd name="T6" fmla="*/ 2147483647 w 2864"/>
              <a:gd name="T7" fmla="*/ 2147483647 h 1361"/>
              <a:gd name="T8" fmla="*/ 2147483647 w 2864"/>
              <a:gd name="T9" fmla="*/ 2147483647 h 13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64"/>
              <a:gd name="T16" fmla="*/ 0 h 1361"/>
              <a:gd name="T17" fmla="*/ 2864 w 2864"/>
              <a:gd name="T18" fmla="*/ 1361 h 136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64" h="1361">
                <a:moveTo>
                  <a:pt x="0" y="1361"/>
                </a:moveTo>
                <a:cubicBezTo>
                  <a:pt x="138" y="1315"/>
                  <a:pt x="591" y="1312"/>
                  <a:pt x="839" y="1087"/>
                </a:cubicBezTo>
                <a:cubicBezTo>
                  <a:pt x="1087" y="862"/>
                  <a:pt x="1281" y="18"/>
                  <a:pt x="1488" y="9"/>
                </a:cubicBezTo>
                <a:cubicBezTo>
                  <a:pt x="1695" y="0"/>
                  <a:pt x="1851" y="808"/>
                  <a:pt x="2080" y="1033"/>
                </a:cubicBezTo>
                <a:cubicBezTo>
                  <a:pt x="2309" y="1258"/>
                  <a:pt x="2701" y="1293"/>
                  <a:pt x="2864" y="1361"/>
                </a:cubicBezTo>
              </a:path>
            </a:pathLst>
          </a:custGeom>
          <a:noFill/>
          <a:ln w="57150">
            <a:solidFill>
              <a:srgbClr val="FF33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307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The Normal Distribution</a:t>
            </a:r>
          </a:p>
        </p:txBody>
      </p:sp>
      <p:sp>
        <p:nvSpPr>
          <p:cNvPr id="30724" name="Content Placeholder 2"/>
          <p:cNvSpPr>
            <a:spLocks noGrp="1"/>
          </p:cNvSpPr>
          <p:nvPr>
            <p:ph idx="1"/>
          </p:nvPr>
        </p:nvSpPr>
        <p:spPr>
          <a:xfrm>
            <a:off x="3585193" y="2093976"/>
            <a:ext cx="7452175" cy="405079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The </a:t>
            </a:r>
            <a:r>
              <a:rPr lang="en-US" i="1" dirty="0" smtClean="0">
                <a:ea typeface="ＭＳ Ｐゴシック" charset="-128"/>
                <a:cs typeface="ＭＳ Ｐゴシック" charset="-128"/>
              </a:rPr>
              <a:t>“shape”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of</a:t>
            </a:r>
            <a:r>
              <a:rPr lang="en-US" i="1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a normal random variable </a:t>
            </a:r>
            <a:r>
              <a:rPr lang="en-US" i="1" dirty="0" smtClean="0">
                <a:ea typeface="ＭＳ Ｐゴシック" charset="-128"/>
                <a:cs typeface="ＭＳ Ｐゴシック" charset="-128"/>
              </a:rPr>
              <a:t>X</a:t>
            </a:r>
            <a:endParaRPr lang="en-US" dirty="0" smtClean="0">
              <a:ea typeface="ＭＳ Ｐゴシック" charset="-128"/>
              <a:cs typeface="ＭＳ Ｐゴシック" charset="-128"/>
            </a:endParaRPr>
          </a:p>
          <a:p>
            <a:endParaRPr lang="en-US" dirty="0" smtClean="0">
              <a:ea typeface="ＭＳ Ｐゴシック" charset="-128"/>
              <a:cs typeface="ＭＳ Ｐゴシック" charset="-128"/>
            </a:endParaRPr>
          </a:p>
          <a:p>
            <a:endParaRPr lang="en-US" dirty="0" smtClean="0">
              <a:ea typeface="ＭＳ Ｐゴシック" charset="-128"/>
              <a:cs typeface="ＭＳ Ｐゴシック" charset="-128"/>
            </a:endParaRPr>
          </a:p>
          <a:p>
            <a:endParaRPr lang="en-US" dirty="0" smtClean="0">
              <a:ea typeface="ＭＳ Ｐゴシック" charset="-128"/>
              <a:cs typeface="ＭＳ Ｐゴシック" charset="-128"/>
            </a:endParaRPr>
          </a:p>
          <a:p>
            <a:endParaRPr lang="en-US" dirty="0" smtClean="0">
              <a:ea typeface="ＭＳ Ｐゴシック" charset="-128"/>
              <a:cs typeface="ＭＳ Ｐゴシック" charset="-128"/>
            </a:endParaRPr>
          </a:p>
          <a:p>
            <a:pPr marL="0" indent="0">
              <a:buNone/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A Normal Random Variable is completely described by its mean and standard deviation.  Those two traits tell us everything we need to know!!</a:t>
            </a:r>
          </a:p>
        </p:txBody>
      </p:sp>
      <p:sp>
        <p:nvSpPr>
          <p:cNvPr id="30725" name="Line 6"/>
          <p:cNvSpPr>
            <a:spLocks noChangeShapeType="1"/>
          </p:cNvSpPr>
          <p:nvPr/>
        </p:nvSpPr>
        <p:spPr bwMode="auto">
          <a:xfrm>
            <a:off x="7088453" y="3429000"/>
            <a:ext cx="4953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30727" name="Picture 50" descr="e53cbc1bba1bc3dd795416d27ed2d61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6645" y="2926916"/>
            <a:ext cx="3269362" cy="810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8" name="Rectangle 51"/>
          <p:cNvSpPr>
            <a:spLocks noChangeArrowheads="1"/>
          </p:cNvSpPr>
          <p:nvPr/>
        </p:nvSpPr>
        <p:spPr bwMode="auto">
          <a:xfrm>
            <a:off x="9564953" y="3424412"/>
            <a:ext cx="4812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Symbol" charset="2"/>
                <a:ea typeface="Symbol" charset="2"/>
                <a:cs typeface="Symbol" charset="2"/>
              </a:rPr>
              <a:t>m</a:t>
            </a:r>
            <a:r>
              <a:rPr lang="en-US" sz="2800" dirty="0">
                <a:solidFill>
                  <a:srgbClr val="0000FF"/>
                </a:solidFill>
                <a:cs typeface="ＭＳ Ｐゴシック" charset="-128"/>
              </a:rPr>
              <a:t> </a:t>
            </a:r>
            <a:endParaRPr lang="en-US" sz="3200" dirty="0">
              <a:solidFill>
                <a:srgbClr val="0000FF"/>
              </a:solidFill>
            </a:endParaRPr>
          </a:p>
        </p:txBody>
      </p:sp>
      <p:cxnSp>
        <p:nvCxnSpPr>
          <p:cNvPr id="30730" name="Straight Connector 27"/>
          <p:cNvCxnSpPr>
            <a:cxnSpLocks noChangeShapeType="1"/>
          </p:cNvCxnSpPr>
          <p:nvPr/>
        </p:nvCxnSpPr>
        <p:spPr bwMode="auto">
          <a:xfrm rot="5400000">
            <a:off x="9629247" y="3407568"/>
            <a:ext cx="15240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sp>
        <p:nvSpPr>
          <p:cNvPr id="4" name="TextBox 3"/>
          <p:cNvSpPr txBox="1"/>
          <p:nvPr/>
        </p:nvSpPr>
        <p:spPr>
          <a:xfrm>
            <a:off x="11900598" y="3162598"/>
            <a:ext cx="3048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026108" y="3138641"/>
            <a:ext cx="51911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71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reeform 13"/>
          <p:cNvSpPr>
            <a:spLocks noChangeArrowheads="1"/>
          </p:cNvSpPr>
          <p:nvPr/>
        </p:nvSpPr>
        <p:spPr bwMode="auto">
          <a:xfrm>
            <a:off x="5918200" y="2857500"/>
            <a:ext cx="1733550" cy="1263650"/>
          </a:xfrm>
          <a:custGeom>
            <a:avLst/>
            <a:gdLst>
              <a:gd name="T0" fmla="*/ 0 w 1733550"/>
              <a:gd name="T1" fmla="*/ 1257300 h 1263650"/>
              <a:gd name="T2" fmla="*/ 0 w 1733550"/>
              <a:gd name="T3" fmla="*/ 1117600 h 1263650"/>
              <a:gd name="T4" fmla="*/ 628650 w 1733550"/>
              <a:gd name="T5" fmla="*/ 1035050 h 1263650"/>
              <a:gd name="T6" fmla="*/ 1022350 w 1733550"/>
              <a:gd name="T7" fmla="*/ 908050 h 1263650"/>
              <a:gd name="T8" fmla="*/ 1339850 w 1733550"/>
              <a:gd name="T9" fmla="*/ 685800 h 1263650"/>
              <a:gd name="T10" fmla="*/ 1657350 w 1733550"/>
              <a:gd name="T11" fmla="*/ 177800 h 1263650"/>
              <a:gd name="T12" fmla="*/ 1720850 w 1733550"/>
              <a:gd name="T13" fmla="*/ 0 h 1263650"/>
              <a:gd name="T14" fmla="*/ 1733550 w 1733550"/>
              <a:gd name="T15" fmla="*/ 1263650 h 1263650"/>
              <a:gd name="T16" fmla="*/ 0 w 1733550"/>
              <a:gd name="T17" fmla="*/ 1257300 h 12636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33550"/>
              <a:gd name="T28" fmla="*/ 0 h 1263650"/>
              <a:gd name="T29" fmla="*/ 1733550 w 1733550"/>
              <a:gd name="T30" fmla="*/ 1263650 h 12636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33550" h="1263650">
                <a:moveTo>
                  <a:pt x="0" y="1257300"/>
                </a:moveTo>
                <a:lnTo>
                  <a:pt x="0" y="1117600"/>
                </a:lnTo>
                <a:lnTo>
                  <a:pt x="628650" y="1035050"/>
                </a:lnTo>
                <a:lnTo>
                  <a:pt x="1022350" y="908050"/>
                </a:lnTo>
                <a:lnTo>
                  <a:pt x="1339850" y="685800"/>
                </a:lnTo>
                <a:lnTo>
                  <a:pt x="1657350" y="177800"/>
                </a:lnTo>
                <a:lnTo>
                  <a:pt x="1720850" y="0"/>
                </a:lnTo>
                <a:lnTo>
                  <a:pt x="1733550" y="1263650"/>
                </a:lnTo>
                <a:lnTo>
                  <a:pt x="0" y="12573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31747" name="Freeform 26"/>
          <p:cNvSpPr>
            <a:spLocks/>
          </p:cNvSpPr>
          <p:nvPr/>
        </p:nvSpPr>
        <p:spPr bwMode="auto">
          <a:xfrm>
            <a:off x="5892800" y="1831975"/>
            <a:ext cx="4546600" cy="2160588"/>
          </a:xfrm>
          <a:custGeom>
            <a:avLst/>
            <a:gdLst>
              <a:gd name="T0" fmla="*/ 0 w 2864"/>
              <a:gd name="T1" fmla="*/ 2147483647 h 1361"/>
              <a:gd name="T2" fmla="*/ 2147483647 w 2864"/>
              <a:gd name="T3" fmla="*/ 2147483647 h 1361"/>
              <a:gd name="T4" fmla="*/ 2147483647 w 2864"/>
              <a:gd name="T5" fmla="*/ 2147483647 h 1361"/>
              <a:gd name="T6" fmla="*/ 2147483647 w 2864"/>
              <a:gd name="T7" fmla="*/ 2147483647 h 1361"/>
              <a:gd name="T8" fmla="*/ 2147483647 w 2864"/>
              <a:gd name="T9" fmla="*/ 2147483647 h 13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64"/>
              <a:gd name="T16" fmla="*/ 0 h 1361"/>
              <a:gd name="T17" fmla="*/ 2864 w 2864"/>
              <a:gd name="T18" fmla="*/ 1361 h 136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64" h="1361">
                <a:moveTo>
                  <a:pt x="0" y="1361"/>
                </a:moveTo>
                <a:cubicBezTo>
                  <a:pt x="138" y="1315"/>
                  <a:pt x="591" y="1312"/>
                  <a:pt x="839" y="1087"/>
                </a:cubicBezTo>
                <a:cubicBezTo>
                  <a:pt x="1087" y="862"/>
                  <a:pt x="1281" y="18"/>
                  <a:pt x="1488" y="9"/>
                </a:cubicBezTo>
                <a:cubicBezTo>
                  <a:pt x="1695" y="0"/>
                  <a:pt x="1851" y="808"/>
                  <a:pt x="2080" y="1033"/>
                </a:cubicBezTo>
                <a:cubicBezTo>
                  <a:pt x="2309" y="1258"/>
                  <a:pt x="2701" y="1293"/>
                  <a:pt x="2864" y="1361"/>
                </a:cubicBezTo>
              </a:path>
            </a:pathLst>
          </a:custGeom>
          <a:noFill/>
          <a:ln w="57150">
            <a:solidFill>
              <a:srgbClr val="FF33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31748" name="Title 1"/>
          <p:cNvSpPr>
            <a:spLocks noGrp="1"/>
          </p:cNvSpPr>
          <p:nvPr>
            <p:ph type="title"/>
          </p:nvPr>
        </p:nvSpPr>
        <p:spPr>
          <a:xfrm>
            <a:off x="1044426" y="0"/>
            <a:ext cx="10083822" cy="1609344"/>
          </a:xfrm>
        </p:spPr>
        <p:txBody>
          <a:bodyPr>
            <a:normAutofit/>
          </a:bodyPr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Cumulative Probability</a:t>
            </a:r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>
            <a:off x="5638800" y="4135438"/>
            <a:ext cx="4953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/>
          </a:p>
        </p:txBody>
      </p:sp>
      <p:cxnSp>
        <p:nvCxnSpPr>
          <p:cNvPr id="31751" name="Straight Connector 48"/>
          <p:cNvCxnSpPr>
            <a:cxnSpLocks noChangeShapeType="1"/>
          </p:cNvCxnSpPr>
          <p:nvPr/>
        </p:nvCxnSpPr>
        <p:spPr bwMode="auto">
          <a:xfrm rot="5400000">
            <a:off x="7045326" y="3506788"/>
            <a:ext cx="1220787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sp>
        <p:nvSpPr>
          <p:cNvPr id="31752" name="Rectangle 51"/>
          <p:cNvSpPr>
            <a:spLocks noChangeArrowheads="1"/>
          </p:cNvSpPr>
          <p:nvPr/>
        </p:nvSpPr>
        <p:spPr bwMode="auto">
          <a:xfrm>
            <a:off x="7467600" y="4038600"/>
            <a:ext cx="4026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2</a:t>
            </a:r>
            <a:r>
              <a:rPr lang="en-US" sz="2800" dirty="0">
                <a:solidFill>
                  <a:srgbClr val="0000FF"/>
                </a:solidFill>
                <a:cs typeface="ＭＳ Ｐゴシック" charset="-128"/>
              </a:rPr>
              <a:t> 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53" name="Content Placeholder 2"/>
          <p:cNvSpPr txBox="1">
            <a:spLocks/>
          </p:cNvSpPr>
          <p:nvPr/>
        </p:nvSpPr>
        <p:spPr bwMode="auto">
          <a:xfrm>
            <a:off x="1752600" y="2857500"/>
            <a:ext cx="4191000" cy="4572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>
            <a:outerShdw blurRad="787400" dist="38100" dir="2700000">
              <a:srgbClr val="000000">
                <a:alpha val="62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SzPct val="75000"/>
            </a:pPr>
            <a:r>
              <a:rPr lang="en-US" sz="2000" dirty="0">
                <a:solidFill>
                  <a:srgbClr val="2D2DB9"/>
                </a:solidFill>
                <a:cs typeface="ＭＳ Ｐゴシック" charset="-128"/>
              </a:rPr>
              <a:t>P(X ≤ 2) = </a:t>
            </a:r>
            <a:r>
              <a:rPr lang="en-US" sz="2000" dirty="0">
                <a:solidFill>
                  <a:srgbClr val="2D2DB9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NORM.DIST(2, 5</a:t>
            </a:r>
            <a:r>
              <a:rPr lang="en-US" sz="2000" dirty="0">
                <a:solidFill>
                  <a:srgbClr val="2D2DB9"/>
                </a:solidFill>
                <a:latin typeface="Symbol" charset="2"/>
                <a:ea typeface="Symbol" charset="2"/>
                <a:cs typeface="Symbol" charset="2"/>
              </a:rPr>
              <a:t>, 3.6</a:t>
            </a:r>
            <a:r>
              <a:rPr lang="en-US" sz="2000" dirty="0">
                <a:solidFill>
                  <a:srgbClr val="2D2DB9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,1)</a:t>
            </a:r>
            <a:endParaRPr lang="en-US" sz="1800" dirty="0">
              <a:solidFill>
                <a:srgbClr val="2D2DB9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cxnSp>
        <p:nvCxnSpPr>
          <p:cNvPr id="31754" name="Straight Arrow Connector 15"/>
          <p:cNvCxnSpPr>
            <a:cxnSpLocks noChangeShapeType="1"/>
            <a:stCxn id="53" idx="3"/>
          </p:cNvCxnSpPr>
          <p:nvPr/>
        </p:nvCxnSpPr>
        <p:spPr bwMode="auto">
          <a:xfrm>
            <a:off x="5943600" y="3086100"/>
            <a:ext cx="1066800" cy="876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31757" name="Rectangle 14"/>
          <p:cNvSpPr>
            <a:spLocks noChangeArrowheads="1"/>
          </p:cNvSpPr>
          <p:nvPr/>
        </p:nvSpPr>
        <p:spPr bwMode="auto">
          <a:xfrm>
            <a:off x="8077200" y="4038600"/>
            <a:ext cx="4267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Trebuchet MS" panose="020B0603020202020204" pitchFamily="34" charset="0"/>
                <a:ea typeface="Symbol" charset="2"/>
                <a:cs typeface="Symbol" charset="2"/>
              </a:rPr>
              <a:t>5</a:t>
            </a:r>
            <a:r>
              <a:rPr lang="en-US" sz="2800" dirty="0">
                <a:solidFill>
                  <a:srgbClr val="0000FF"/>
                </a:solidFill>
                <a:cs typeface="ＭＳ Ｐゴシック" charset="-128"/>
              </a:rPr>
              <a:t> </a:t>
            </a:r>
            <a:endParaRPr lang="en-US" sz="3200" dirty="0">
              <a:solidFill>
                <a:srgbClr val="0000FF"/>
              </a:solidFill>
            </a:endParaRPr>
          </a:p>
        </p:txBody>
      </p:sp>
      <p:cxnSp>
        <p:nvCxnSpPr>
          <p:cNvPr id="31758" name="Straight Connector 27"/>
          <p:cNvCxnSpPr>
            <a:cxnSpLocks noChangeShapeType="1"/>
          </p:cNvCxnSpPr>
          <p:nvPr/>
        </p:nvCxnSpPr>
        <p:spPr bwMode="auto">
          <a:xfrm rot="5400000">
            <a:off x="8179594" y="4114006"/>
            <a:ext cx="15240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sp>
        <p:nvSpPr>
          <p:cNvPr id="3" name="TextBox 2"/>
          <p:cNvSpPr txBox="1"/>
          <p:nvPr/>
        </p:nvSpPr>
        <p:spPr>
          <a:xfrm>
            <a:off x="6074647" y="4685769"/>
            <a:ext cx="4360705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The NORM.DIST function in Excel requires 4 inputs [x, </a:t>
            </a:r>
            <a:r>
              <a:rPr lang="el-GR" dirty="0"/>
              <a:t>μ</a:t>
            </a:r>
            <a:r>
              <a:rPr lang="en-US" dirty="0"/>
              <a:t>, </a:t>
            </a:r>
            <a:r>
              <a:rPr lang="el-GR" dirty="0"/>
              <a:t>σ</a:t>
            </a:r>
            <a:r>
              <a:rPr lang="en-US" dirty="0"/>
              <a:t>, Cumulative?]</a:t>
            </a:r>
          </a:p>
          <a:p>
            <a:endParaRPr lang="en-US" dirty="0"/>
          </a:p>
          <a:p>
            <a:r>
              <a:rPr lang="en-US" dirty="0"/>
              <a:t>If you type 1 for the last input, you get the cumulative prob.  If you type 0, you get the height of the curve.  Hint: Always type 1 !!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1371601"/>
            <a:ext cx="3810000" cy="120032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Lets say for example that X has a normal distribution with </a:t>
            </a:r>
            <a:r>
              <a:rPr lang="el-GR" dirty="0"/>
              <a:t>μ</a:t>
            </a:r>
            <a:r>
              <a:rPr lang="en-US" dirty="0"/>
              <a:t> = 5 and </a:t>
            </a:r>
            <a:r>
              <a:rPr lang="el-GR" dirty="0"/>
              <a:t>σ</a:t>
            </a:r>
            <a:r>
              <a:rPr lang="en-US" dirty="0"/>
              <a:t> = 3.6</a:t>
            </a:r>
          </a:p>
        </p:txBody>
      </p:sp>
      <p:sp>
        <p:nvSpPr>
          <p:cNvPr id="2" name="Rectangle 1"/>
          <p:cNvSpPr/>
          <p:nvPr/>
        </p:nvSpPr>
        <p:spPr>
          <a:xfrm>
            <a:off x="10435352" y="3805382"/>
            <a:ext cx="491266" cy="494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487505" y="3880880"/>
            <a:ext cx="491266" cy="494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6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436352" cy="1609344"/>
          </a:xfrm>
        </p:spPr>
        <p:txBody>
          <a:bodyPr/>
          <a:lstStyle/>
          <a:p>
            <a:r>
              <a:rPr lang="en-US" dirty="0" smtClean="0"/>
              <a:t>Shifting and Scaling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0108" y="2121408"/>
            <a:ext cx="7138139" cy="4050792"/>
          </a:xfrm>
        </p:spPr>
        <p:txBody>
          <a:bodyPr>
            <a:normAutofit/>
          </a:bodyPr>
          <a:lstStyle/>
          <a:p>
            <a:r>
              <a:rPr lang="en-US" dirty="0" smtClean="0"/>
              <a:t>Consider X  ~ Normal (µ,</a:t>
            </a:r>
            <a:r>
              <a:rPr lang="el-GR" dirty="0" smtClean="0">
                <a:latin typeface="Times New Roman"/>
                <a:cs typeface="Times New Roman"/>
              </a:rPr>
              <a:t>σ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Adding or subtracting a constant (shifting) doesn’t affect the Normality</a:t>
            </a:r>
          </a:p>
          <a:p>
            <a:pPr lvl="1"/>
            <a:r>
              <a:rPr lang="en-US" dirty="0" smtClean="0"/>
              <a:t>X + b  ~ Normal (µ + b,</a:t>
            </a:r>
            <a:r>
              <a:rPr lang="el-GR" dirty="0" smtClean="0">
                <a:latin typeface="Times New Roman"/>
                <a:cs typeface="Times New Roman"/>
              </a:rPr>
              <a:t>σ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Multiplying/Dividing by a constant (scaling) doesn’t either</a:t>
            </a:r>
          </a:p>
          <a:p>
            <a:pPr lvl="1"/>
            <a:r>
              <a:rPr lang="en-US" dirty="0" err="1" smtClean="0"/>
              <a:t>aX</a:t>
            </a:r>
            <a:r>
              <a:rPr lang="en-US" dirty="0" smtClean="0"/>
              <a:t>  ~ Normal (</a:t>
            </a:r>
            <a:r>
              <a:rPr lang="en-US" dirty="0" err="1" smtClean="0"/>
              <a:t>aµ,a</a:t>
            </a:r>
            <a:r>
              <a:rPr lang="el-GR" dirty="0" smtClean="0">
                <a:latin typeface="Times New Roman"/>
                <a:cs typeface="Times New Roman"/>
              </a:rPr>
              <a:t>σ</a:t>
            </a:r>
            <a:r>
              <a:rPr lang="en-US" dirty="0" smtClean="0"/>
              <a:t> 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Combining: </a:t>
            </a:r>
          </a:p>
          <a:p>
            <a:pPr lvl="1"/>
            <a:r>
              <a:rPr lang="en-US" dirty="0" smtClean="0"/>
              <a:t>Y = </a:t>
            </a:r>
            <a:r>
              <a:rPr lang="en-US" dirty="0" err="1" smtClean="0"/>
              <a:t>aX+b</a:t>
            </a:r>
            <a:r>
              <a:rPr lang="en-US" dirty="0" smtClean="0"/>
              <a:t>  ~ Normal (aµ+</a:t>
            </a:r>
            <a:r>
              <a:rPr lang="en-US" dirty="0" err="1" smtClean="0"/>
              <a:t>b,a</a:t>
            </a:r>
            <a:r>
              <a:rPr lang="el-GR" dirty="0" smtClean="0">
                <a:latin typeface="Times New Roman"/>
                <a:cs typeface="Times New Roman"/>
              </a:rPr>
              <a:t>σ</a:t>
            </a:r>
            <a:r>
              <a:rPr lang="en-US" dirty="0" smtClean="0"/>
              <a:t> 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60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Important Shift/Scale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3400" y="2121408"/>
            <a:ext cx="6784847" cy="4050792"/>
          </a:xfrm>
        </p:spPr>
        <p:txBody>
          <a:bodyPr/>
          <a:lstStyle/>
          <a:p>
            <a:r>
              <a:rPr lang="en-US" dirty="0" smtClean="0"/>
              <a:t>We often like to “convert” or “translate” everything into one particular version of the normal distribution.</a:t>
            </a:r>
          </a:p>
          <a:p>
            <a:endParaRPr lang="en-US" dirty="0" smtClean="0"/>
          </a:p>
          <a:p>
            <a:r>
              <a:rPr lang="en-US" dirty="0" smtClean="0"/>
              <a:t>We call this the </a:t>
            </a:r>
            <a:r>
              <a:rPr lang="en-US" u="sng" dirty="0" smtClean="0"/>
              <a:t>Standard Normal</a:t>
            </a:r>
            <a:r>
              <a:rPr lang="en-US" dirty="0" smtClean="0"/>
              <a:t> and denote it as “Z”</a:t>
            </a:r>
          </a:p>
          <a:p>
            <a:endParaRPr lang="en-US" dirty="0" smtClean="0"/>
          </a:p>
          <a:p>
            <a:r>
              <a:rPr lang="en-US" dirty="0" smtClean="0"/>
              <a:t>Z  ~ Normal (0,</a:t>
            </a:r>
            <a:r>
              <a:rPr lang="en-US" dirty="0" smtClean="0">
                <a:latin typeface="Times New Roman"/>
                <a:cs typeface="Times New Roman"/>
              </a:rPr>
              <a:t>1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Notably, Z =	              ~  Normal (0,</a:t>
            </a:r>
            <a:r>
              <a:rPr lang="en-US" dirty="0" smtClean="0">
                <a:latin typeface="Times New Roman"/>
                <a:cs typeface="Times New Roman"/>
              </a:rPr>
              <a:t>1</a:t>
            </a:r>
            <a:r>
              <a:rPr lang="en-US" dirty="0" smtClean="0"/>
              <a:t>)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7992859"/>
              </p:ext>
            </p:extLst>
          </p:nvPr>
        </p:nvGraphicFramePr>
        <p:xfrm>
          <a:off x="5996708" y="4752108"/>
          <a:ext cx="1219201" cy="845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3" imgW="622080" imgH="431640" progId="Equation.DSMT4">
                  <p:embed/>
                </p:oleObj>
              </mc:Choice>
              <mc:Fallback>
                <p:oleObj name="Equation" r:id="rId3" imgW="622080" imgH="43164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6708" y="4752108"/>
                        <a:ext cx="1219201" cy="8459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247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 Few Quick Shortcuts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445164" y="2121408"/>
                <a:ext cx="7683084" cy="405079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800" dirty="0"/>
                  <a:t>Z ~ Normal (0, 1)</a:t>
                </a:r>
              </a:p>
              <a:p>
                <a:endParaRPr lang="en-US" sz="2800" dirty="0"/>
              </a:p>
              <a:p>
                <a:pPr marL="0" indent="0">
                  <a:buNone/>
                </a:pPr>
                <a:r>
                  <a:rPr lang="en-US" sz="2800" dirty="0"/>
                  <a:t>We know: </a:t>
                </a:r>
              </a:p>
              <a:p>
                <a:pPr marL="0" indent="0">
                  <a:buNone/>
                </a:pPr>
                <a:r>
                  <a:rPr lang="en-US" sz="2800" dirty="0"/>
                  <a:t>	P[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−1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𝑍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≤1] ≈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2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sz="2800" dirty="0"/>
                  <a:t>	P[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−2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𝑍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≤2] ≈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19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20</m:t>
                        </m:r>
                      </m:den>
                    </m:f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sz="2800" dirty="0"/>
                  <a:t>	P[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−3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𝑍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≤3] ≈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399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400</m:t>
                        </m:r>
                      </m:den>
                    </m:f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5164" y="2121408"/>
                <a:ext cx="7683084" cy="4050792"/>
              </a:xfrm>
              <a:blipFill>
                <a:blip r:embed="rId2"/>
                <a:stretch>
                  <a:fillRect l="-1586" t="-24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273" y="2093976"/>
            <a:ext cx="398145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93746" y="4363683"/>
            <a:ext cx="53340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62393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Excel Commands: Standard Normal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9344" y="2121408"/>
            <a:ext cx="7128903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Prob</a:t>
            </a:r>
            <a:r>
              <a:rPr lang="en-US" sz="2400" dirty="0"/>
              <a:t>(Z ≤ 0.45) = ? </a:t>
            </a:r>
            <a:endParaRPr lang="en-US" sz="24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400" dirty="0" err="1" smtClean="0"/>
              <a:t>Prob</a:t>
            </a:r>
            <a:r>
              <a:rPr lang="en-US" sz="2400" dirty="0" smtClean="0"/>
              <a:t>(Z </a:t>
            </a:r>
            <a:r>
              <a:rPr lang="en-US" sz="2400" dirty="0"/>
              <a:t>≤ z ) = .20.  What is “z” ?</a:t>
            </a:r>
            <a:br>
              <a:rPr lang="en-US" sz="2400" dirty="0"/>
            </a:br>
            <a:endParaRPr lang="en-US" sz="2400" dirty="0"/>
          </a:p>
        </p:txBody>
      </p:sp>
      <p:cxnSp>
        <p:nvCxnSpPr>
          <p:cNvPr id="9" name="Straight Arrow Connector 8"/>
          <p:cNvCxnSpPr>
            <a:stCxn id="11" idx="1"/>
          </p:cNvCxnSpPr>
          <p:nvPr/>
        </p:nvCxnSpPr>
        <p:spPr>
          <a:xfrm rot="10800000" flipV="1">
            <a:off x="7299390" y="2946838"/>
            <a:ext cx="990600" cy="6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289990" y="2716006"/>
            <a:ext cx="16764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Command</a:t>
            </a:r>
          </a:p>
        </p:txBody>
      </p:sp>
      <p:cxnSp>
        <p:nvCxnSpPr>
          <p:cNvPr id="13" name="Straight Arrow Connector 12"/>
          <p:cNvCxnSpPr>
            <a:stCxn id="15" idx="1"/>
          </p:cNvCxnSpPr>
          <p:nvPr/>
        </p:nvCxnSpPr>
        <p:spPr>
          <a:xfrm flipH="1" flipV="1">
            <a:off x="7299390" y="3401291"/>
            <a:ext cx="2971800" cy="461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0271190" y="3216625"/>
            <a:ext cx="12954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Output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344" y="2695183"/>
            <a:ext cx="3182511" cy="893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344" y="4874491"/>
            <a:ext cx="298481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260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1045952" cy="1609344"/>
          </a:xfrm>
        </p:spPr>
        <p:txBody>
          <a:bodyPr>
            <a:normAutofit/>
          </a:bodyPr>
          <a:lstStyle/>
          <a:p>
            <a:r>
              <a:rPr lang="en-US" sz="4400" dirty="0" smtClean="0"/>
              <a:t>Excel  Commands: </a:t>
            </a:r>
            <a:r>
              <a:rPr lang="en-US" sz="4400" dirty="0" err="1" smtClean="0"/>
              <a:t>X~Normal</a:t>
            </a:r>
            <a:r>
              <a:rPr lang="en-US" sz="4400" dirty="0" smtClean="0"/>
              <a:t>(40,8)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364" y="2121408"/>
            <a:ext cx="6971884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Prob</a:t>
            </a:r>
            <a:r>
              <a:rPr lang="en-US" sz="2400" dirty="0"/>
              <a:t>(X ≤ 45) = 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Prob</a:t>
            </a:r>
            <a:r>
              <a:rPr lang="en-US" sz="2400" dirty="0"/>
              <a:t>(X ≤ x ) = .20.  What is “x” ?</a:t>
            </a:r>
            <a:br>
              <a:rPr lang="en-US" sz="2400" dirty="0"/>
            </a:b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cxnSp>
        <p:nvCxnSpPr>
          <p:cNvPr id="9" name="Straight Arrow Connector 8"/>
          <p:cNvCxnSpPr>
            <a:stCxn id="11" idx="1"/>
          </p:cNvCxnSpPr>
          <p:nvPr/>
        </p:nvCxnSpPr>
        <p:spPr>
          <a:xfrm rot="10800000" flipV="1">
            <a:off x="7474296" y="3068981"/>
            <a:ext cx="990600" cy="6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464896" y="2838149"/>
            <a:ext cx="16764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Command</a:t>
            </a:r>
          </a:p>
        </p:txBody>
      </p:sp>
      <p:cxnSp>
        <p:nvCxnSpPr>
          <p:cNvPr id="13" name="Straight Arrow Connector 12"/>
          <p:cNvCxnSpPr>
            <a:stCxn id="15" idx="1"/>
          </p:cNvCxnSpPr>
          <p:nvPr/>
        </p:nvCxnSpPr>
        <p:spPr>
          <a:xfrm flipH="1" flipV="1">
            <a:off x="7474296" y="3523434"/>
            <a:ext cx="2971800" cy="461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0446096" y="3338768"/>
            <a:ext cx="12954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Output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364" y="5287949"/>
            <a:ext cx="3246481" cy="911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364" y="2861595"/>
            <a:ext cx="3246481" cy="911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483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9FF"/>
      </a:accent1>
      <a:accent2>
        <a:srgbClr val="EEEE30"/>
      </a:accent2>
      <a:accent3>
        <a:srgbClr val="ED7D31"/>
      </a:accent3>
      <a:accent4>
        <a:srgbClr val="FFC000"/>
      </a:accent4>
      <a:accent5>
        <a:srgbClr val="44546A"/>
      </a:accent5>
      <a:accent6>
        <a:srgbClr val="70AD47"/>
      </a:accent6>
      <a:hlink>
        <a:srgbClr val="0563C1"/>
      </a:hlink>
      <a:folHlink>
        <a:srgbClr val="954F72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808</TotalTime>
  <Words>387</Words>
  <Application>Microsoft Office PowerPoint</Application>
  <PresentationFormat>Widescreen</PresentationFormat>
  <Paragraphs>74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ＭＳ Ｐゴシック</vt:lpstr>
      <vt:lpstr>American Typewriter</vt:lpstr>
      <vt:lpstr>Calibri</vt:lpstr>
      <vt:lpstr>Cambria Math</vt:lpstr>
      <vt:lpstr>Georgia</vt:lpstr>
      <vt:lpstr>Symbol</vt:lpstr>
      <vt:lpstr>Times New Roman</vt:lpstr>
      <vt:lpstr>Trebuchet MS</vt:lpstr>
      <vt:lpstr>Wingdings</vt:lpstr>
      <vt:lpstr>Wood Type</vt:lpstr>
      <vt:lpstr>Equation</vt:lpstr>
      <vt:lpstr>Normal Random Variables</vt:lpstr>
      <vt:lpstr>Cumulative Distribution</vt:lpstr>
      <vt:lpstr>The Normal Distribution</vt:lpstr>
      <vt:lpstr>Cumulative Probability</vt:lpstr>
      <vt:lpstr>Shifting and Scaling</vt:lpstr>
      <vt:lpstr>One Important Shift/Scale</vt:lpstr>
      <vt:lpstr>A Few Quick Shortcuts</vt:lpstr>
      <vt:lpstr>Excel Commands: Standard Normal</vt:lpstr>
      <vt:lpstr>Excel  Commands: X~Normal(40,8)</vt:lpstr>
      <vt:lpstr>Takeaways</vt:lpstr>
    </vt:vector>
  </TitlesOfParts>
  <Company>Kellogg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Allan Saraniti</dc:creator>
  <cp:lastModifiedBy>Brett Allan Saraniti</cp:lastModifiedBy>
  <cp:revision>44</cp:revision>
  <dcterms:created xsi:type="dcterms:W3CDTF">2019-02-08T01:46:27Z</dcterms:created>
  <dcterms:modified xsi:type="dcterms:W3CDTF">2019-03-12T17:56:06Z</dcterms:modified>
</cp:coreProperties>
</file>