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9"/>
  </p:notesMasterIdLst>
  <p:sldIdLst>
    <p:sldId id="256" r:id="rId2"/>
    <p:sldId id="264" r:id="rId3"/>
    <p:sldId id="265" r:id="rId4"/>
    <p:sldId id="266" r:id="rId5"/>
    <p:sldId id="267" r:id="rId6"/>
    <p:sldId id="268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CB6AF7-6C64-4CE2-AD3F-D5941CFC702E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2F5E2-BE93-490C-B01A-7F9F59DED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93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Times" charset="0"/>
                <a:ea typeface="ＭＳ Ｐゴシック" pitchFamily="34" charset="-128"/>
              </a:rPr>
              <a:t>de Moivre, Laplace earliest discoverers</a:t>
            </a:r>
          </a:p>
          <a:p>
            <a:r>
              <a:rPr lang="en-US" smtClean="0">
                <a:latin typeface="Times" charset="0"/>
                <a:ea typeface="ＭＳ Ｐゴシック" pitchFamily="34" charset="-128"/>
              </a:rPr>
              <a:t>Galton</a:t>
            </a: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7AEDDA2B-57D9-4124-8946-25A279C12683}" type="slidenum">
              <a:rPr lang="en-US" sz="1200" smtClean="0"/>
              <a:pPr/>
              <a:t>2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60312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1A3F0-03B3-4AD4-A12F-1449E000492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188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1A3F0-03B3-4AD4-A12F-1449E000492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72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>
              <a:latin typeface="Times" charset="0"/>
              <a:ea typeface="ＭＳ Ｐゴシック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02756" indent="-270291">
              <a:defRPr sz="23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081164" indent="-216233">
              <a:defRPr sz="23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513629" indent="-216233">
              <a:defRPr sz="23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1946095" indent="-216233">
              <a:defRPr sz="23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378560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811026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243491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675957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fld id="{91ADBE9F-8E28-4D5A-BC55-8CA2CE8AB2A1}" type="slidenum">
              <a:rPr lang="en-US" sz="1200"/>
              <a:pPr/>
              <a:t>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655033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3/11/2019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 smtClean="0"/>
              <a:t>Central Limit Theorem</a:t>
            </a:r>
            <a:endParaRPr lang="en-US" sz="6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127248" y="5174460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a typeface="ＭＳ Ｐゴシック" charset="-128"/>
              </a:rPr>
              <a:t>A Big Idea</a:t>
            </a:r>
            <a:endParaRPr lang="en-US" dirty="0" smtClean="0">
              <a:ea typeface="ＭＳ Ｐゴシック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None/>
                </a:pPr>
                <a:r>
                  <a:rPr lang="en-US" sz="2400" b="1" dirty="0" smtClean="0">
                    <a:ea typeface="ＭＳ Ｐゴシック" pitchFamily="34" charset="-128"/>
                  </a:rPr>
                  <a:t>The Central Limit Theorem   </a:t>
                </a:r>
                <a:br>
                  <a:rPr lang="en-US" sz="2400" b="1" dirty="0" smtClean="0">
                    <a:ea typeface="ＭＳ Ｐゴシック" pitchFamily="34" charset="-128"/>
                  </a:rPr>
                </a:br>
                <a:r>
                  <a:rPr lang="en-US" sz="2400" dirty="0">
                    <a:ea typeface="ＭＳ Ｐゴシック" pitchFamily="34" charset="-128"/>
                  </a:rPr>
                  <a:t>For any distribution of X, when n is </a:t>
                </a:r>
                <a:r>
                  <a:rPr lang="en-US" sz="2400" b="1" dirty="0">
                    <a:solidFill>
                      <a:srgbClr val="FF0000"/>
                    </a:solidFill>
                    <a:ea typeface="ＭＳ Ｐゴシック" pitchFamily="34" charset="-128"/>
                  </a:rPr>
                  <a:t>large</a:t>
                </a:r>
                <a:r>
                  <a:rPr lang="en-US" sz="2400" dirty="0">
                    <a:ea typeface="ＭＳ Ｐゴシック" pitchFamily="34" charset="-128"/>
                  </a:rPr>
                  <a:t>, the sum of </a:t>
                </a:r>
                <a:r>
                  <a:rPr lang="en-US" sz="2400" i="1" dirty="0">
                    <a:ea typeface="ＭＳ Ｐゴシック" pitchFamily="34" charset="-128"/>
                  </a:rPr>
                  <a:t>n</a:t>
                </a:r>
                <a:r>
                  <a:rPr lang="en-US" sz="2400" dirty="0">
                    <a:ea typeface="ＭＳ Ｐゴシック" pitchFamily="34" charset="-128"/>
                  </a:rPr>
                  <a:t> </a:t>
                </a:r>
                <a:r>
                  <a:rPr lang="en-US" sz="2400" b="1" dirty="0">
                    <a:solidFill>
                      <a:srgbClr val="FF0000"/>
                    </a:solidFill>
                    <a:ea typeface="ＭＳ Ｐゴシック" pitchFamily="34" charset="-128"/>
                  </a:rPr>
                  <a:t>independent</a:t>
                </a:r>
                <a:r>
                  <a:rPr lang="en-US" sz="2400" dirty="0">
                    <a:ea typeface="ＭＳ Ｐゴシック" pitchFamily="34" charset="-128"/>
                  </a:rPr>
                  <a:t> trials of X, is approximately</a:t>
                </a:r>
                <a:r>
                  <a:rPr lang="en-US" sz="2400" i="1" dirty="0">
                    <a:ea typeface="ＭＳ Ｐゴシック" pitchFamily="34" charset="-128"/>
                  </a:rPr>
                  <a:t> </a:t>
                </a:r>
                <a:r>
                  <a:rPr lang="en-US" sz="2400" b="1" dirty="0">
                    <a:ea typeface="ＭＳ Ｐゴシック" pitchFamily="34" charset="-128"/>
                  </a:rPr>
                  <a:t>normally distributed</a:t>
                </a:r>
                <a:r>
                  <a:rPr lang="en-US" sz="2400" b="1" dirty="0" smtClean="0">
                    <a:ea typeface="ＭＳ Ｐゴシック" pitchFamily="34" charset="-128"/>
                  </a:rPr>
                  <a:t>.</a:t>
                </a:r>
              </a:p>
              <a:p>
                <a:pPr>
                  <a:buNone/>
                </a:pPr>
                <a:endParaRPr lang="en-US" sz="2400" dirty="0">
                  <a:ea typeface="ＭＳ Ｐゴシック" pitchFamily="34" charset="-128"/>
                </a:endParaRPr>
              </a:p>
              <a:p>
                <a:pPr algn="ctr">
                  <a:buFont typeface="Zapf Dingbats" charset="2"/>
                  <a:buNone/>
                </a:pPr>
                <a:r>
                  <a:rPr lang="en-US" sz="2400" dirty="0">
                    <a:ea typeface="ＭＳ Ｐゴシック" pitchFamily="34" charset="-128"/>
                  </a:rPr>
                  <a:t>S = X</a:t>
                </a:r>
                <a:r>
                  <a:rPr lang="en-US" sz="2400" baseline="-25000" dirty="0">
                    <a:ea typeface="ＭＳ Ｐゴシック" pitchFamily="34" charset="-128"/>
                  </a:rPr>
                  <a:t>1 </a:t>
                </a:r>
                <a:r>
                  <a:rPr lang="en-US" sz="2400" dirty="0">
                    <a:ea typeface="ＭＳ Ｐゴシック" pitchFamily="34" charset="-128"/>
                  </a:rPr>
                  <a:t>+ X</a:t>
                </a:r>
                <a:r>
                  <a:rPr lang="en-US" sz="2400" baseline="-25000" dirty="0">
                    <a:ea typeface="ＭＳ Ｐゴシック" pitchFamily="34" charset="-128"/>
                  </a:rPr>
                  <a:t>2</a:t>
                </a:r>
                <a:r>
                  <a:rPr lang="en-US" sz="2400" dirty="0">
                    <a:ea typeface="ＭＳ Ｐゴシック" pitchFamily="34" charset="-128"/>
                  </a:rPr>
                  <a:t> + </a:t>
                </a:r>
                <a:r>
                  <a:rPr lang="en-US" sz="2400" baseline="30000" dirty="0">
                    <a:ea typeface="ＭＳ Ｐゴシック" pitchFamily="34" charset="-128"/>
                  </a:rPr>
                  <a:t>…</a:t>
                </a:r>
                <a:r>
                  <a:rPr lang="en-US" sz="2400" dirty="0">
                    <a:ea typeface="ＭＳ Ｐゴシック" pitchFamily="34" charset="-128"/>
                  </a:rPr>
                  <a:t> + </a:t>
                </a:r>
                <a:r>
                  <a:rPr lang="en-US" sz="2400" dirty="0" err="1">
                    <a:ea typeface="ＭＳ Ｐゴシック" pitchFamily="34" charset="-128"/>
                  </a:rPr>
                  <a:t>X</a:t>
                </a:r>
                <a:r>
                  <a:rPr lang="en-US" sz="2400" baseline="-25000" dirty="0" err="1">
                    <a:ea typeface="ＭＳ Ｐゴシック" pitchFamily="34" charset="-128"/>
                  </a:rPr>
                  <a:t>n</a:t>
                </a:r>
                <a:endParaRPr lang="en-US" sz="2400" dirty="0">
                  <a:ea typeface="ＭＳ Ｐゴシック" pitchFamily="34" charset="-128"/>
                </a:endParaRPr>
              </a:p>
              <a:p>
                <a:pPr>
                  <a:buFont typeface="Zapf Dingbats" charset="2"/>
                  <a:buNone/>
                </a:pPr>
                <a:endParaRPr lang="en-US" sz="2400" i="1" dirty="0">
                  <a:ea typeface="ＭＳ Ｐゴシック" pitchFamily="34" charset="-128"/>
                </a:endParaRPr>
              </a:p>
              <a:p>
                <a:pPr>
                  <a:buNone/>
                </a:pPr>
                <a:r>
                  <a:rPr lang="en-US" sz="2400" dirty="0" smtClean="0"/>
                  <a:t>					S  </a:t>
                </a:r>
                <a:r>
                  <a:rPr lang="en-US" sz="2400" dirty="0"/>
                  <a:t>~ Normal </a:t>
                </a:r>
                <a:r>
                  <a:rPr lang="en-US" sz="2400" dirty="0" smtClean="0"/>
                  <a:t>(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2400" dirty="0" smtClean="0"/>
                  <a:t>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2400" dirty="0">
                    <a:latin typeface="Symbol" charset="2"/>
                    <a:cs typeface="Symbol" charset="2"/>
                  </a:rPr>
                  <a:t>)    </a:t>
                </a:r>
              </a:p>
              <a:p>
                <a:pPr>
                  <a:buNone/>
                </a:pPr>
                <a:endParaRPr lang="en-US" sz="2400" dirty="0">
                  <a:latin typeface="Symbol" charset="2"/>
                  <a:cs typeface="Symbol" charset="2"/>
                </a:endParaRPr>
              </a:p>
              <a:p>
                <a:pPr>
                  <a:buNone/>
                </a:pPr>
                <a:r>
                  <a:rPr lang="en-US" sz="2400" dirty="0" smtClean="0">
                    <a:latin typeface="+mj-lt"/>
                    <a:cs typeface="Symbol" charset="2"/>
                  </a:rPr>
                  <a:t>					Where </a:t>
                </a:r>
                <a:r>
                  <a:rPr lang="en-US" sz="2400" dirty="0">
                    <a:latin typeface="+mj-lt"/>
                    <a:cs typeface="Symbol" charset="2"/>
                  </a:rPr>
                  <a:t>E(X) =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Symbol" charset="2"/>
                      </a:rPr>
                      <m:t>𝜇</m:t>
                    </m:r>
                  </m:oMath>
                </a14:m>
                <a:r>
                  <a:rPr lang="en-US" sz="2400" dirty="0" smtClean="0">
                    <a:latin typeface="+mj-lt"/>
                    <a:cs typeface="Symbol" charset="2"/>
                  </a:rPr>
                  <a:t>   </a:t>
                </a:r>
                <a:r>
                  <a:rPr lang="en-US" sz="2400" dirty="0">
                    <a:latin typeface="+mj-lt"/>
                    <a:cs typeface="Symbol" charset="2"/>
                  </a:rPr>
                  <a:t>and  </a:t>
                </a:r>
                <a:r>
                  <a:rPr lang="en-US" sz="2400" dirty="0" err="1">
                    <a:latin typeface="+mj-lt"/>
                    <a:cs typeface="Symbol" charset="2"/>
                  </a:rPr>
                  <a:t>Var</a:t>
                </a:r>
                <a:r>
                  <a:rPr lang="en-US" sz="2400" dirty="0">
                    <a:latin typeface="+mj-lt"/>
                    <a:cs typeface="Symbol" charset="2"/>
                  </a:rPr>
                  <a:t>(X)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baseline="30000" dirty="0">
                  <a:latin typeface="+mj-lt"/>
                  <a:cs typeface="Symbol" charset="2"/>
                </a:endParaRPr>
              </a:p>
              <a:p>
                <a:pPr>
                  <a:buFont typeface="Zapf Dingbats" charset="2"/>
                  <a:buNone/>
                </a:pPr>
                <a:endParaRPr lang="en-US" sz="2400" i="1" dirty="0">
                  <a:ea typeface="ＭＳ Ｐゴシック" pitchFamily="34" charset="-128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70" t="-2105" b="-15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081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 into AVERAGE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60800" y="2121408"/>
                <a:ext cx="7869382" cy="4507992"/>
              </a:xfrm>
            </p:spPr>
            <p:txBody>
              <a:bodyPr>
                <a:normAutofit fontScale="92500" lnSpcReduction="10000"/>
              </a:bodyPr>
              <a:lstStyle/>
              <a:p>
                <a:pPr>
                  <a:buNone/>
                </a:pPr>
                <a:r>
                  <a:rPr lang="en-US" dirty="0" smtClean="0">
                    <a:ea typeface="ＭＳ Ｐゴシック" pitchFamily="34" charset="-128"/>
                  </a:rPr>
                  <a:t>S is the SUM of n independent random variables  S </a:t>
                </a:r>
                <a:r>
                  <a:rPr lang="en-US" dirty="0">
                    <a:ea typeface="ＭＳ Ｐゴシック" pitchFamily="34" charset="-128"/>
                  </a:rPr>
                  <a:t>= X</a:t>
                </a:r>
                <a:r>
                  <a:rPr lang="en-US" baseline="-25000" dirty="0">
                    <a:ea typeface="ＭＳ Ｐゴシック" pitchFamily="34" charset="-128"/>
                  </a:rPr>
                  <a:t>1 </a:t>
                </a:r>
                <a:r>
                  <a:rPr lang="en-US" dirty="0">
                    <a:ea typeface="ＭＳ Ｐゴシック" pitchFamily="34" charset="-128"/>
                  </a:rPr>
                  <a:t>+ X</a:t>
                </a:r>
                <a:r>
                  <a:rPr lang="en-US" baseline="-25000" dirty="0">
                    <a:ea typeface="ＭＳ Ｐゴシック" pitchFamily="34" charset="-128"/>
                  </a:rPr>
                  <a:t>2</a:t>
                </a:r>
                <a:r>
                  <a:rPr lang="en-US" dirty="0">
                    <a:ea typeface="ＭＳ Ｐゴシック" pitchFamily="34" charset="-128"/>
                  </a:rPr>
                  <a:t> + </a:t>
                </a:r>
                <a:r>
                  <a:rPr lang="en-US" baseline="30000" dirty="0">
                    <a:ea typeface="ＭＳ Ｐゴシック" pitchFamily="34" charset="-128"/>
                  </a:rPr>
                  <a:t>…</a:t>
                </a:r>
                <a:r>
                  <a:rPr lang="en-US" dirty="0">
                    <a:ea typeface="ＭＳ Ｐゴシック" pitchFamily="34" charset="-128"/>
                  </a:rPr>
                  <a:t> + </a:t>
                </a:r>
                <a:r>
                  <a:rPr lang="en-US" dirty="0" err="1" smtClean="0">
                    <a:ea typeface="ＭＳ Ｐゴシック" pitchFamily="34" charset="-128"/>
                  </a:rPr>
                  <a:t>X</a:t>
                </a:r>
                <a:r>
                  <a:rPr lang="en-US" baseline="-25000" dirty="0" err="1" smtClean="0">
                    <a:ea typeface="ＭＳ Ｐゴシック" pitchFamily="34" charset="-128"/>
                  </a:rPr>
                  <a:t>n</a:t>
                </a:r>
                <a:r>
                  <a:rPr lang="en-US" baseline="-25000" dirty="0" smtClean="0">
                    <a:ea typeface="ＭＳ Ｐゴシック" pitchFamily="34" charset="-128"/>
                  </a:rPr>
                  <a:t>     </a:t>
                </a:r>
                <a:endParaRPr lang="en-US" dirty="0">
                  <a:ea typeface="ＭＳ Ｐゴシック" pitchFamily="34" charset="-128"/>
                </a:endParaRPr>
              </a:p>
              <a:p>
                <a:pPr>
                  <a:buNone/>
                </a:pPr>
                <a:r>
                  <a:rPr lang="en-US" dirty="0" smtClean="0"/>
                  <a:t>CLT tells us S ~ </a:t>
                </a:r>
                <a:r>
                  <a:rPr lang="en-US" dirty="0"/>
                  <a:t>Normal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dirty="0"/>
                  <a:t>,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rad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𝜎</m:t>
                    </m:r>
                  </m:oMath>
                </a14:m>
                <a:r>
                  <a:rPr lang="en-US" dirty="0" smtClean="0">
                    <a:latin typeface="Symbol" charset="2"/>
                    <a:cs typeface="Symbol" charset="2"/>
                  </a:rPr>
                  <a:t>)    </a:t>
                </a:r>
                <a:endParaRPr lang="en-US" dirty="0">
                  <a:latin typeface="Symbol" charset="2"/>
                  <a:cs typeface="Symbol" charset="2"/>
                </a:endParaRP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A is the AVERAGE of n independent random variables  </a:t>
                </a:r>
              </a:p>
              <a:p>
                <a:pPr marL="0" indent="0">
                  <a:buNone/>
                </a:pPr>
                <a:r>
                  <a:rPr lang="en-US" dirty="0" smtClean="0"/>
                  <a:t>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dirty="0">
                            <a:ea typeface="ＭＳ Ｐゴシック" pitchFamily="34" charset="-128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ea typeface="ＭＳ Ｐゴシック" pitchFamily="34" charset="-128"/>
                          </a:rPr>
                          <m:t>1 </m:t>
                        </m:r>
                        <m:r>
                          <m:rPr>
                            <m:nor/>
                          </m:rPr>
                          <a:rPr lang="en-US" dirty="0">
                            <a:ea typeface="ＭＳ Ｐゴシック" pitchFamily="34" charset="-128"/>
                          </a:rPr>
                          <m:t>+ </m:t>
                        </m:r>
                        <m:r>
                          <m:rPr>
                            <m:nor/>
                          </m:rPr>
                          <a:rPr lang="en-US" dirty="0">
                            <a:ea typeface="ＭＳ Ｐゴシック" pitchFamily="34" charset="-128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ea typeface="ＭＳ Ｐゴシック" pitchFamily="34" charset="-128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dirty="0">
                            <a:ea typeface="ＭＳ Ｐゴシック" pitchFamily="34" charset="-128"/>
                          </a:rPr>
                          <m:t> + </m:t>
                        </m:r>
                        <m:r>
                          <m:rPr>
                            <m:nor/>
                          </m:rPr>
                          <a:rPr lang="en-US" baseline="30000" dirty="0">
                            <a:ea typeface="ＭＳ Ｐゴシック" pitchFamily="34" charset="-128"/>
                          </a:rPr>
                          <m:t>…</m:t>
                        </m:r>
                        <m:r>
                          <m:rPr>
                            <m:nor/>
                          </m:rPr>
                          <a:rPr lang="en-US" dirty="0">
                            <a:ea typeface="ＭＳ Ｐゴシック" pitchFamily="34" charset="-128"/>
                          </a:rPr>
                          <m:t> + </m:t>
                        </m:r>
                        <m:r>
                          <m:rPr>
                            <m:nor/>
                          </m:rPr>
                          <a:rPr lang="en-US" dirty="0">
                            <a:ea typeface="ＭＳ Ｐゴシック" pitchFamily="34" charset="-128"/>
                          </a:rPr>
                          <m:t>Xn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n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n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[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S</m:t>
                    </m:r>
                    <m:r>
                      <a:rPr lang="en-US" i="1">
                        <a:latin typeface="Cambria Math"/>
                      </a:rPr>
                      <m:t>]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E(A) </a:t>
                </a:r>
                <a:r>
                  <a:rPr lang="en-US" dirty="0"/>
                  <a:t>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E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n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n</m:t>
                        </m:r>
                      </m:den>
                    </m:f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E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</m:t>
                        </m:r>
                      </m:e>
                    </m:d>
                    <m:r>
                      <a:rPr lang="en-US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n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  <a:ea typeface="Cambria Math"/>
                          </a:rPr>
                          <m:t>μ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n</m:t>
                        </m:r>
                      </m:den>
                    </m:f>
                    <m:r>
                      <a:rPr lang="en-US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/>
                        <a:ea typeface="Cambria Math"/>
                      </a:rPr>
                      <m:t>μ</m:t>
                    </m:r>
                  </m:oMath>
                </a14:m>
                <a:endParaRPr lang="en-US" b="0" dirty="0" smtClean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dirty="0" err="1" smtClean="0"/>
                  <a:t>Var</a:t>
                </a:r>
                <a:r>
                  <a:rPr lang="en-US" dirty="0" smtClean="0"/>
                  <a:t>(A)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Var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n</m:t>
                                </m:r>
                              </m:den>
                            </m:f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n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Var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</m:t>
                        </m:r>
                      </m:e>
                    </m:d>
                    <m:r>
                      <a:rPr lang="en-US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n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  <a:ea typeface="Cambria Math"/>
                              </a:rPr>
                              <m:t>n</m:t>
                            </m:r>
                          </m:e>
                          <m:sup>
                            <m:r>
                              <a:rPr lang="en-US" b="0" i="0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𝜎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den>
                    </m:f>
                  </m:oMath>
                </a14:m>
                <a:endParaRPr lang="en-US" dirty="0"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CLT + shifting/rescaling tells us:     </a:t>
                </a:r>
                <a:r>
                  <a:rPr lang="en-US" sz="3600" dirty="0" smtClean="0"/>
                  <a:t>A </a:t>
                </a:r>
                <a:r>
                  <a:rPr lang="en-US" sz="3600" dirty="0"/>
                  <a:t>~ Normal </a:t>
                </a:r>
                <a:r>
                  <a:rPr lang="en-US" sz="3600" dirty="0" smtClean="0"/>
                  <a:t>(µ</a:t>
                </a:r>
                <a:r>
                  <a:rPr lang="en-US" sz="3600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latin typeface="Cambria Math"/>
                              </a:rPr>
                              <m:t>n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600" dirty="0" smtClean="0"/>
                  <a:t> )</a:t>
                </a:r>
                <a:r>
                  <a:rPr lang="en-US" sz="3600" dirty="0" smtClean="0">
                    <a:latin typeface="Symbol" charset="2"/>
                    <a:cs typeface="Symbol" charset="2"/>
                  </a:rPr>
                  <a:t> </a:t>
                </a:r>
                <a:endParaRPr lang="en-US" sz="3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60800" y="2121408"/>
                <a:ext cx="7869382" cy="4507992"/>
              </a:xfrm>
              <a:blipFill>
                <a:blip r:embed="rId3"/>
                <a:stretch>
                  <a:fillRect l="-697" t="-2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607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519054" y="2121408"/>
                <a:ext cx="8460510" cy="4050792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ea typeface="ＭＳ Ｐゴシック" pitchFamily="34" charset="-128"/>
                  </a:rPr>
                  <a:t>S = X</a:t>
                </a:r>
                <a:r>
                  <a:rPr lang="en-US" sz="2400" baseline="-25000" dirty="0">
                    <a:ea typeface="ＭＳ Ｐゴシック" pitchFamily="34" charset="-128"/>
                  </a:rPr>
                  <a:t>1 </a:t>
                </a:r>
                <a:r>
                  <a:rPr lang="en-US" sz="2400" dirty="0">
                    <a:ea typeface="ＭＳ Ｐゴシック" pitchFamily="34" charset="-128"/>
                  </a:rPr>
                  <a:t>+ X</a:t>
                </a:r>
                <a:r>
                  <a:rPr lang="en-US" sz="2400" baseline="-25000" dirty="0">
                    <a:ea typeface="ＭＳ Ｐゴシック" pitchFamily="34" charset="-128"/>
                  </a:rPr>
                  <a:t>2</a:t>
                </a:r>
                <a:r>
                  <a:rPr lang="en-US" sz="2400" dirty="0">
                    <a:ea typeface="ＭＳ Ｐゴシック" pitchFamily="34" charset="-128"/>
                  </a:rPr>
                  <a:t> + </a:t>
                </a:r>
                <a:r>
                  <a:rPr lang="en-US" sz="2400" baseline="30000" dirty="0">
                    <a:ea typeface="ＭＳ Ｐゴシック" pitchFamily="34" charset="-128"/>
                  </a:rPr>
                  <a:t>…</a:t>
                </a:r>
                <a:r>
                  <a:rPr lang="en-US" sz="2400" dirty="0">
                    <a:ea typeface="ＭＳ Ｐゴシック" pitchFamily="34" charset="-128"/>
                  </a:rPr>
                  <a:t> + </a:t>
                </a:r>
                <a:r>
                  <a:rPr lang="en-US" sz="2400" dirty="0" err="1">
                    <a:ea typeface="ＭＳ Ｐゴシック" pitchFamily="34" charset="-128"/>
                  </a:rPr>
                  <a:t>X</a:t>
                </a:r>
                <a:r>
                  <a:rPr lang="en-US" sz="2400" baseline="-25000" dirty="0" err="1">
                    <a:ea typeface="ＭＳ Ｐゴシック" pitchFamily="34" charset="-128"/>
                  </a:rPr>
                  <a:t>n</a:t>
                </a:r>
                <a:endParaRPr lang="en-US" sz="2400" baseline="-25000" dirty="0">
                  <a:ea typeface="ＭＳ Ｐゴシック" pitchFamily="34" charset="-128"/>
                </a:endParaRPr>
              </a:p>
              <a:p>
                <a:pPr marL="0" indent="0">
                  <a:buNone/>
                </a:pPr>
                <a:r>
                  <a:rPr lang="en-US" sz="2400" dirty="0"/>
                  <a:t>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n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[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S</m:t>
                    </m:r>
                    <m:r>
                      <a:rPr lang="en-US" sz="2400" i="1">
                        <a:latin typeface="Cambria Math"/>
                      </a:rPr>
                      <m:t>]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When taking random samples from a population, S, the</a:t>
                </a:r>
                <a:r>
                  <a:rPr lang="en-US" sz="2400" b="1" dirty="0"/>
                  <a:t> sum</a:t>
                </a:r>
                <a:r>
                  <a:rPr lang="en-US" sz="2400" dirty="0"/>
                  <a:t> of the outcomes follows a normal distribution.</a:t>
                </a:r>
              </a:p>
              <a:p>
                <a:pPr lvl="1"/>
                <a:r>
                  <a:rPr lang="en-US" sz="2000" dirty="0"/>
                  <a:t>with an </a:t>
                </a:r>
                <a:r>
                  <a:rPr lang="en-US" sz="2000" i="1" dirty="0"/>
                  <a:t>expected</a:t>
                </a:r>
                <a:r>
                  <a:rPr lang="en-US" sz="2000" dirty="0"/>
                  <a:t> outcome of n</a:t>
                </a:r>
                <a:r>
                  <a:rPr lang="el-GR" sz="2000" i="1" dirty="0"/>
                  <a:t>μ</a:t>
                </a:r>
                <a:endParaRPr lang="en-US" sz="2000" dirty="0"/>
              </a:p>
              <a:p>
                <a:pPr lvl="1"/>
                <a:r>
                  <a:rPr lang="en-US" sz="2000" dirty="0"/>
                  <a:t>and a </a:t>
                </a:r>
                <a:r>
                  <a:rPr lang="en-US" sz="2000" i="1" dirty="0"/>
                  <a:t>standard deviation</a:t>
                </a:r>
                <a:r>
                  <a:rPr lang="en-US" sz="2000" dirty="0"/>
                  <a:t> of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latin typeface="Cambria Math"/>
                          </a:rPr>
                          <m:t>𝑛</m:t>
                        </m:r>
                      </m:e>
                    </m:rad>
                    <m:r>
                      <a:rPr lang="en-US" sz="2000" i="1">
                        <a:latin typeface="Cambria Math"/>
                        <a:ea typeface="Cambria Math"/>
                      </a:rPr>
                      <m:t>𝜎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When taking random samples from a population, A, the</a:t>
                </a:r>
                <a:r>
                  <a:rPr lang="en-US" sz="2400" b="1" dirty="0"/>
                  <a:t> average</a:t>
                </a:r>
                <a:r>
                  <a:rPr lang="en-US" sz="2400" dirty="0"/>
                  <a:t> of the outcomes follows a normal distribution.</a:t>
                </a:r>
              </a:p>
              <a:p>
                <a:pPr lvl="1"/>
                <a:r>
                  <a:rPr lang="en-US" sz="2000" dirty="0"/>
                  <a:t>with an </a:t>
                </a:r>
                <a:r>
                  <a:rPr lang="en-US" sz="2000" i="1" dirty="0"/>
                  <a:t>expected</a:t>
                </a:r>
                <a:r>
                  <a:rPr lang="en-US" sz="2000" dirty="0"/>
                  <a:t> outcome of </a:t>
                </a:r>
                <a:r>
                  <a:rPr lang="el-GR" sz="2000" i="1" dirty="0"/>
                  <a:t>μ</a:t>
                </a:r>
                <a:r>
                  <a:rPr lang="en-US" sz="2000" dirty="0"/>
                  <a:t> </a:t>
                </a:r>
              </a:p>
              <a:p>
                <a:pPr lvl="1"/>
                <a:r>
                  <a:rPr lang="en-US" sz="2000" dirty="0"/>
                  <a:t>and a </a:t>
                </a:r>
                <a:r>
                  <a:rPr lang="en-US" sz="2000" i="1" dirty="0"/>
                  <a:t>standard deviation</a:t>
                </a:r>
                <a:r>
                  <a:rPr lang="en-US" sz="2000" dirty="0"/>
                  <a:t>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/>
                              </a:rPr>
                              <m:t>n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000" dirty="0"/>
                  <a:t> </a:t>
                </a:r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19054" y="2121408"/>
                <a:ext cx="8460510" cy="4050792"/>
              </a:xfrm>
              <a:blipFill>
                <a:blip r:embed="rId3"/>
                <a:stretch>
                  <a:fillRect l="-937" t="-3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630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a typeface="ＭＳ Ｐゴシック" charset="-128"/>
              </a:rPr>
              <a:t>Examples</a:t>
            </a:r>
            <a:endParaRPr lang="en-US" dirty="0" smtClean="0">
              <a:ea typeface="ＭＳ Ｐゴシック" charset="-128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248726" y="2121407"/>
            <a:ext cx="6879521" cy="4297865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ea typeface="ＭＳ Ｐゴシック" charset="-128"/>
              </a:rPr>
              <a:t>A firm needs to set aside funds to satisfy potential warranty claims for one product.  The firm wants to minimize these funds, but also have a reasonable chance that the funds will be sufficient to cover all claims.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ea typeface="ＭＳ Ｐゴシック" charset="-128"/>
              </a:rPr>
              <a:t>A firm wants to keep its inventory levels down, but also limit the odds it runs out of stock in the next month.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ea typeface="ＭＳ Ｐゴシック" charset="-128"/>
              </a:rPr>
              <a:t>Quality control:  A pharmaceutical company finds a pallet of drug vials to be </a:t>
            </a:r>
            <a:r>
              <a:rPr lang="en-US" sz="2400" dirty="0" smtClean="0">
                <a:ea typeface="ＭＳ Ｐゴシック" charset="-128"/>
              </a:rPr>
              <a:t>underweight</a:t>
            </a:r>
            <a:r>
              <a:rPr lang="en-US" sz="2400" dirty="0" smtClean="0">
                <a:ea typeface="ＭＳ Ｐゴシック" charset="-128"/>
              </a:rPr>
              <a:t>.  How likely is this under normal conditions?  … when their vial injector is partially clogged? </a:t>
            </a:r>
          </a:p>
        </p:txBody>
      </p:sp>
    </p:spTree>
    <p:extLst>
      <p:ext uri="{BB962C8B-B14F-4D97-AF65-F5344CB8AC3E}">
        <p14:creationId xmlns:p14="http://schemas.microsoft.com/office/powerpoint/2010/main" val="3904163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a typeface="ＭＳ Ｐゴシック" charset="-128"/>
              </a:rPr>
              <a:t>Each </a:t>
            </a:r>
            <a:r>
              <a:rPr lang="en-US" dirty="0" smtClean="0">
                <a:ea typeface="ＭＳ Ｐゴシック" charset="-128"/>
              </a:rPr>
              <a:t>example has </a:t>
            </a:r>
            <a:r>
              <a:rPr lang="en-US" dirty="0">
                <a:ea typeface="ＭＳ Ｐゴシック" charset="-128"/>
              </a:rPr>
              <a:t>these elements…</a:t>
            </a:r>
            <a:br>
              <a:rPr lang="en-US" dirty="0">
                <a:ea typeface="ＭＳ Ｐゴシック" charset="-128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4909" y="1742716"/>
            <a:ext cx="6833339" cy="4621137"/>
          </a:xfrm>
        </p:spPr>
        <p:txBody>
          <a:bodyPr>
            <a:normAutofit/>
          </a:bodyPr>
          <a:lstStyle/>
          <a:p>
            <a:r>
              <a:rPr lang="en-US" sz="2400" dirty="0" smtClean="0">
                <a:ea typeface="ＭＳ Ｐゴシック" charset="-128"/>
              </a:rPr>
              <a:t>A </a:t>
            </a:r>
            <a:r>
              <a:rPr lang="en-US" sz="2400" b="1" dirty="0">
                <a:ea typeface="ＭＳ Ｐゴシック" charset="-128"/>
              </a:rPr>
              <a:t>large</a:t>
            </a:r>
            <a:r>
              <a:rPr lang="en-US" sz="2400" dirty="0">
                <a:ea typeface="ＭＳ Ｐゴシック" charset="-128"/>
              </a:rPr>
              <a:t> number of </a:t>
            </a:r>
            <a:r>
              <a:rPr lang="en-US" sz="2400" i="1" dirty="0">
                <a:ea typeface="ＭＳ Ｐゴシック" charset="-128"/>
              </a:rPr>
              <a:t>individual trials;</a:t>
            </a:r>
            <a:endParaRPr lang="en-US" sz="2400" dirty="0">
              <a:ea typeface="ＭＳ Ｐゴシック" charset="-128"/>
            </a:endParaRPr>
          </a:p>
          <a:p>
            <a:pPr lvl="1"/>
            <a:r>
              <a:rPr lang="en-US" sz="2400" dirty="0">
                <a:ea typeface="ＭＳ Ｐゴシック" charset="-128"/>
              </a:rPr>
              <a:t>Customer purchases, warranty claims, vial </a:t>
            </a:r>
            <a:r>
              <a:rPr lang="en-US" sz="2400" dirty="0" smtClean="0">
                <a:ea typeface="ＭＳ Ｐゴシック" charset="-128"/>
              </a:rPr>
              <a:t>weights.</a:t>
            </a:r>
            <a:endParaRPr lang="en-US" sz="2400" dirty="0">
              <a:ea typeface="ＭＳ Ｐゴシック" charset="-128"/>
            </a:endParaRPr>
          </a:p>
          <a:p>
            <a:r>
              <a:rPr lang="en-US" sz="2400" b="1" dirty="0">
                <a:ea typeface="ＭＳ Ｐゴシック" charset="-128"/>
              </a:rPr>
              <a:t>Repetition</a:t>
            </a:r>
            <a:r>
              <a:rPr lang="en-US" sz="2400" dirty="0">
                <a:ea typeface="ＭＳ Ｐゴシック" charset="-128"/>
              </a:rPr>
              <a:t>: The </a:t>
            </a:r>
            <a:r>
              <a:rPr lang="en-US" sz="2400" i="1" dirty="0">
                <a:ea typeface="ＭＳ Ｐゴシック" charset="-128"/>
              </a:rPr>
              <a:t>same uncertainty</a:t>
            </a:r>
            <a:r>
              <a:rPr lang="en-US" sz="2400" dirty="0">
                <a:ea typeface="ＭＳ Ｐゴシック" charset="-128"/>
              </a:rPr>
              <a:t> about each of the individual trials;</a:t>
            </a:r>
          </a:p>
          <a:p>
            <a:pPr lvl="1"/>
            <a:r>
              <a:rPr lang="en-US" sz="2400" dirty="0">
                <a:ea typeface="ＭＳ Ｐゴシック" charset="-128"/>
              </a:rPr>
              <a:t>Customers indistinguishable from each other, </a:t>
            </a:r>
            <a:r>
              <a:rPr lang="en-US" sz="2400" dirty="0" smtClean="0">
                <a:ea typeface="ＭＳ Ｐゴシック" charset="-128"/>
              </a:rPr>
              <a:t>failure rates have the </a:t>
            </a:r>
            <a:r>
              <a:rPr lang="en-US" sz="2400" dirty="0">
                <a:ea typeface="ＭＳ Ｐゴシック" charset="-128"/>
              </a:rPr>
              <a:t>same </a:t>
            </a:r>
            <a:r>
              <a:rPr lang="en-US" sz="2400" dirty="0" smtClean="0">
                <a:ea typeface="ＭＳ Ｐゴシック" charset="-128"/>
              </a:rPr>
              <a:t>distribution.</a:t>
            </a:r>
            <a:endParaRPr lang="en-US" sz="2400" dirty="0">
              <a:ea typeface="ＭＳ Ｐゴシック" charset="-128"/>
            </a:endParaRPr>
          </a:p>
          <a:p>
            <a:r>
              <a:rPr lang="en-US" sz="2400" b="1" dirty="0">
                <a:ea typeface="ＭＳ Ｐゴシック" charset="-128"/>
              </a:rPr>
              <a:t>Summing</a:t>
            </a:r>
            <a:r>
              <a:rPr lang="en-US" sz="2400" dirty="0">
                <a:ea typeface="ＭＳ Ｐゴシック" charset="-128"/>
              </a:rPr>
              <a:t>:  we only really care about the aggregate </a:t>
            </a:r>
            <a:r>
              <a:rPr lang="en-US" sz="2400" i="1" dirty="0">
                <a:ea typeface="ＭＳ Ｐゴシック" charset="-128"/>
              </a:rPr>
              <a:t>total </a:t>
            </a:r>
            <a:r>
              <a:rPr lang="en-US" sz="2400" dirty="0">
                <a:ea typeface="ＭＳ Ｐゴシック" charset="-128"/>
              </a:rPr>
              <a:t>outcome of these individual trials.</a:t>
            </a:r>
          </a:p>
          <a:p>
            <a:pPr lvl="1"/>
            <a:r>
              <a:rPr lang="en-US" sz="2400" dirty="0">
                <a:ea typeface="ＭＳ Ｐゴシック" charset="-128"/>
              </a:rPr>
              <a:t>Total of demand, warranty claims, pallet </a:t>
            </a:r>
            <a:r>
              <a:rPr lang="en-US" sz="2400" dirty="0" smtClean="0">
                <a:ea typeface="ＭＳ Ｐゴシック" charset="-128"/>
              </a:rPr>
              <a:t>weight.</a:t>
            </a:r>
            <a:endParaRPr lang="en-US" sz="2400" dirty="0">
              <a:ea typeface="ＭＳ Ｐゴシック" charset="-128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26214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Central Limit Theorem describes the probability distribution for the sum or average of a large number of independent trials which follow the same pattern of “randomness”  </a:t>
            </a:r>
          </a:p>
          <a:p>
            <a:r>
              <a:rPr lang="en-US" dirty="0" smtClean="0"/>
              <a:t>The traits are easily computed using previous lessons.</a:t>
            </a:r>
          </a:p>
          <a:p>
            <a:r>
              <a:rPr lang="en-US" dirty="0" smtClean="0"/>
              <a:t>The novelty here is the shape of the distribution: It is </a:t>
            </a:r>
            <a:r>
              <a:rPr lang="en-US" smtClean="0"/>
              <a:t>always NORMAL!!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02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776</TotalTime>
  <Words>295</Words>
  <Application>Microsoft Office PowerPoint</Application>
  <PresentationFormat>Widescreen</PresentationFormat>
  <Paragraphs>53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ＭＳ Ｐゴシック</vt:lpstr>
      <vt:lpstr>Arial</vt:lpstr>
      <vt:lpstr>Calibri</vt:lpstr>
      <vt:lpstr>Cambria Math</vt:lpstr>
      <vt:lpstr>Georgia</vt:lpstr>
      <vt:lpstr>Symbol</vt:lpstr>
      <vt:lpstr>Times</vt:lpstr>
      <vt:lpstr>Trebuchet MS</vt:lpstr>
      <vt:lpstr>Wingdings</vt:lpstr>
      <vt:lpstr>Zapf Dingbats</vt:lpstr>
      <vt:lpstr>Wood Type</vt:lpstr>
      <vt:lpstr>Central Limit Theorem</vt:lpstr>
      <vt:lpstr>A Big Idea</vt:lpstr>
      <vt:lpstr>SUM into AVERAGE</vt:lpstr>
      <vt:lpstr>Summary</vt:lpstr>
      <vt:lpstr>Examples</vt:lpstr>
      <vt:lpstr>Each example has these elements… 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45</cp:revision>
  <dcterms:created xsi:type="dcterms:W3CDTF">2019-02-08T01:46:27Z</dcterms:created>
  <dcterms:modified xsi:type="dcterms:W3CDTF">2019-03-11T21:29:30Z</dcterms:modified>
</cp:coreProperties>
</file>