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10"/>
  </p:notesMasterIdLst>
  <p:sldIdLst>
    <p:sldId id="256" r:id="rId2"/>
    <p:sldId id="262" r:id="rId3"/>
    <p:sldId id="263" r:id="rId4"/>
    <p:sldId id="264" r:id="rId5"/>
    <p:sldId id="267" r:id="rId6"/>
    <p:sldId id="266" r:id="rId7"/>
    <p:sldId id="268" r:id="rId8"/>
    <p:sldId id="26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90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CB6AF7-6C64-4CE2-AD3F-D5941CFC702E}" type="datetimeFigureOut">
              <a:rPr lang="en-US" smtClean="0"/>
              <a:t>3/11/2019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2F5E2-BE93-490C-B01A-7F9F59DED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93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1A3F0-03B3-4AD4-A12F-1449E0004926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940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F1A3F0-03B3-4AD4-A12F-1449E000492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740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4AF60A-713C-41BA-9788-4C493DDC0A9C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5E0FA7-C445-42F7-AF66-A4F5A6FC8A9C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5AC5C5-1A57-4420-8AFB-CE41693A794B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4C08AF-84E6-4329-8E67-FEA434B47075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4F6EE328-6AFF-436B-881F-213D56084544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2069A-09EE-4C7C-86A4-2314A404921D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6EE7F1-171E-411F-96CA-A251A21496E7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2C98D-A273-4547-9B92-97D7769F71A6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B7CD67-0644-446C-B2AD-1C09BF34F286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80828-6983-48AD-9E27-CBD3696F837E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EFB91-0324-450E-B17F-36DC0ECCE413}" type="datetimeFigureOut">
              <a:rPr lang="en-US" dirty="0"/>
              <a:t>3/11/2019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52E37674-C1BA-4107-9B06-6D4CAC3A3DF5}" type="datetimeFigureOut">
              <a:rPr lang="en-US" dirty="0"/>
              <a:t>3/11/2019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n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dirty="0" smtClean="0"/>
              <a:t>Sampling D</a:t>
            </a:r>
            <a:r>
              <a:rPr lang="en-US" sz="6000" dirty="0" smtClean="0"/>
              <a:t>istributions</a:t>
            </a:r>
            <a:endParaRPr lang="en-US" sz="60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3127248" y="5174460"/>
            <a:ext cx="7891272" cy="1069848"/>
          </a:xfrm>
        </p:spPr>
        <p:txBody>
          <a:bodyPr/>
          <a:lstStyle/>
          <a:p>
            <a:pPr algn="r"/>
            <a:endParaRPr lang="en-US" dirty="0" smtClean="0"/>
          </a:p>
          <a:p>
            <a:pPr algn="r"/>
            <a:r>
              <a:rPr lang="en-US" dirty="0" smtClean="0"/>
              <a:t>Professor Brett A. Saraniti</a:t>
            </a:r>
          </a:p>
          <a:p>
            <a:pPr algn="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4217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1564" y="2121407"/>
            <a:ext cx="7276684" cy="4602665"/>
          </a:xfrm>
        </p:spPr>
        <p:txBody>
          <a:bodyPr>
            <a:normAutofit/>
          </a:bodyPr>
          <a:lstStyle/>
          <a:p>
            <a:r>
              <a:rPr lang="en-US" dirty="0" smtClean="0"/>
              <a:t>We often want to know traits regarding a population</a:t>
            </a:r>
          </a:p>
          <a:p>
            <a:pPr lvl="1"/>
            <a:r>
              <a:rPr lang="en-US" dirty="0" smtClean="0"/>
              <a:t>The mean income level of tourists in Phuket</a:t>
            </a:r>
          </a:p>
          <a:p>
            <a:pPr lvl="1"/>
            <a:r>
              <a:rPr lang="en-US" dirty="0" smtClean="0"/>
              <a:t>The mean purchase intent of visitors to our website</a:t>
            </a:r>
          </a:p>
          <a:p>
            <a:pPr lvl="1"/>
            <a:r>
              <a:rPr lang="en-US" dirty="0" smtClean="0"/>
              <a:t>The mean defect rates at our factory</a:t>
            </a:r>
          </a:p>
          <a:p>
            <a:pPr lvl="1"/>
            <a:r>
              <a:rPr lang="en-US" dirty="0" smtClean="0"/>
              <a:t>The mean age of customers at our shop in Siam Square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It is often very costly or even impossible to directly measure these traits</a:t>
            </a:r>
          </a:p>
          <a:p>
            <a:endParaRPr lang="en-US" dirty="0"/>
          </a:p>
          <a:p>
            <a:r>
              <a:rPr lang="en-US" dirty="0" smtClean="0"/>
              <a:t>Generally, we try to obtain a sample from the population and use the traits of that sample to infer facts about the population of interest.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235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Parameters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69848" y="2121408"/>
                <a:ext cx="10512552" cy="4050792"/>
              </a:xfrm>
            </p:spPr>
            <p:txBody>
              <a:bodyPr/>
              <a:lstStyle/>
              <a:p>
                <a:pPr lvl="1" indent="-342900"/>
                <a:r>
                  <a:rPr lang="en-US" sz="2400" dirty="0" smtClean="0"/>
                  <a:t>Denote the </a:t>
                </a:r>
                <a:r>
                  <a:rPr lang="en-US" sz="2400" b="1" dirty="0"/>
                  <a:t>population mean</a:t>
                </a:r>
                <a:r>
                  <a:rPr lang="en-US" sz="2400" dirty="0"/>
                  <a:t> </a:t>
                </a:r>
                <a:r>
                  <a:rPr lang="en-US" sz="2400" dirty="0" smtClean="0"/>
                  <a:t>and </a:t>
                </a:r>
                <a:r>
                  <a:rPr lang="en-US" sz="2400" b="1" dirty="0" smtClean="0"/>
                  <a:t>standard deviation</a:t>
                </a:r>
                <a:r>
                  <a:rPr lang="en-US" sz="2400" dirty="0" smtClean="0"/>
                  <a:t> as </a:t>
                </a:r>
                <a:r>
                  <a:rPr lang="el-GR" sz="2400" b="1" i="1" dirty="0" smtClean="0"/>
                  <a:t>μ</a:t>
                </a:r>
                <a:r>
                  <a:rPr lang="en-US" sz="2400" i="1" dirty="0" smtClean="0"/>
                  <a:t> and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/>
                        <a:ea typeface="Cambria Math"/>
                      </a:rPr>
                      <m:t>𝝈</m:t>
                    </m:r>
                  </m:oMath>
                </a14:m>
                <a:r>
                  <a:rPr lang="en-US" sz="2400" i="1" dirty="0" smtClean="0"/>
                  <a:t>.</a:t>
                </a:r>
                <a:endParaRPr lang="en-US" sz="2400" dirty="0"/>
              </a:p>
              <a:p>
                <a:pPr lvl="1" indent="-342900"/>
                <a:r>
                  <a:rPr lang="en-US" sz="2400" dirty="0" smtClean="0"/>
                  <a:t>We </a:t>
                </a:r>
                <a:r>
                  <a:rPr lang="en-US" sz="2400" dirty="0"/>
                  <a:t>can estimate </a:t>
                </a:r>
                <a:r>
                  <a:rPr lang="en-US" sz="2400" i="1" dirty="0" smtClean="0"/>
                  <a:t>the populations traits </a:t>
                </a:r>
                <a:r>
                  <a:rPr lang="en-US" sz="2400" dirty="0"/>
                  <a:t>with data from our </a:t>
                </a:r>
                <a:r>
                  <a:rPr lang="en-US" sz="2400" dirty="0" smtClean="0"/>
                  <a:t>sample:</a:t>
                </a:r>
              </a:p>
              <a:p>
                <a:pPr lvl="2" indent="-342900"/>
                <a:r>
                  <a:rPr lang="en-US" sz="2200" dirty="0" smtClean="0"/>
                  <a:t>Denote </a:t>
                </a:r>
                <a:r>
                  <a:rPr lang="en-US" sz="2200" dirty="0"/>
                  <a:t>the </a:t>
                </a:r>
                <a:r>
                  <a:rPr lang="en-US" sz="2200" b="1" dirty="0"/>
                  <a:t>sample </a:t>
                </a:r>
                <a:r>
                  <a:rPr lang="en-US" sz="2200" b="1" dirty="0" smtClean="0"/>
                  <a:t>mean </a:t>
                </a:r>
                <a:r>
                  <a:rPr lang="en-US" sz="2200" dirty="0" smtClean="0"/>
                  <a:t>and</a:t>
                </a:r>
                <a:r>
                  <a:rPr lang="en-US" sz="2200" b="1" dirty="0" smtClean="0"/>
                  <a:t> sample standard deviation </a:t>
                </a:r>
                <a:r>
                  <a:rPr lang="en-US" sz="2200" dirty="0" smtClean="0"/>
                  <a:t>as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sz="2200" b="1" dirty="0" smtClean="0"/>
                  <a:t> and s.</a:t>
                </a:r>
              </a:p>
              <a:p>
                <a:pPr lvl="2" indent="-342900"/>
                <a:r>
                  <a:rPr lang="en-US" sz="2200" dirty="0" smtClean="0"/>
                  <a:t>We first ask:</a:t>
                </a:r>
                <a:r>
                  <a:rPr lang="en-US" sz="2200" b="1" dirty="0" smtClean="0"/>
                  <a:t>  To what extent does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sz="2200" b="1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1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</m:oMath>
                </a14:m>
                <a:r>
                  <a:rPr lang="en-US" sz="2200" b="1" dirty="0" smtClean="0"/>
                  <a:t> give us an accurate estimate of </a:t>
                </a:r>
                <a:r>
                  <a:rPr lang="el-GR" sz="2200" b="1" i="1" dirty="0"/>
                  <a:t>μ</a:t>
                </a:r>
                <a:r>
                  <a:rPr lang="en-US" sz="2200" b="1" dirty="0" smtClean="0"/>
                  <a:t>.</a:t>
                </a:r>
                <a:endParaRPr lang="en-US" sz="2200" b="1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8" y="2121408"/>
                <a:ext cx="10512552" cy="4050792"/>
              </a:xfrm>
              <a:blipFill>
                <a:blip r:embed="rId2"/>
                <a:stretch>
                  <a:fillRect t="-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6119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Cental</a:t>
            </a:r>
            <a:r>
              <a:rPr lang="en-US" dirty="0" smtClean="0"/>
              <a:t> Limit Theorem 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069846" y="2121408"/>
                <a:ext cx="11122153" cy="4050792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X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n-US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dirty="0">
                            <a:ea typeface="ＭＳ Ｐゴシック" pitchFamily="34" charset="-128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baseline="-25000" dirty="0">
                            <a:ea typeface="ＭＳ Ｐゴシック" pitchFamily="34" charset="-128"/>
                          </a:rPr>
                          <m:t>1 </m:t>
                        </m:r>
                        <m:r>
                          <m:rPr>
                            <m:nor/>
                          </m:rPr>
                          <a:rPr lang="en-US" dirty="0">
                            <a:ea typeface="ＭＳ Ｐゴシック" pitchFamily="34" charset="-128"/>
                          </a:rPr>
                          <m:t>+ </m:t>
                        </m:r>
                        <m:r>
                          <m:rPr>
                            <m:nor/>
                          </m:rPr>
                          <a:rPr lang="en-US" dirty="0">
                            <a:ea typeface="ＭＳ Ｐゴシック" pitchFamily="34" charset="-128"/>
                          </a:rPr>
                          <m:t>X</m:t>
                        </m:r>
                        <m:r>
                          <m:rPr>
                            <m:nor/>
                          </m:rPr>
                          <a:rPr lang="en-US" baseline="-25000" dirty="0">
                            <a:ea typeface="ＭＳ Ｐゴシック" pitchFamily="34" charset="-128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dirty="0">
                            <a:ea typeface="ＭＳ Ｐゴシック" pitchFamily="34" charset="-128"/>
                          </a:rPr>
                          <m:t> + … + </m:t>
                        </m:r>
                        <m:r>
                          <m:rPr>
                            <m:nor/>
                          </m:rPr>
                          <a:rPr lang="en-US" dirty="0">
                            <a:ea typeface="ＭＳ Ｐゴシック" pitchFamily="34" charset="-128"/>
                          </a:rPr>
                          <m:t>Xn</m:t>
                        </m:r>
                        <m:r>
                          <m:rPr>
                            <m:nor/>
                          </m:rPr>
                          <a:rPr lang="en-US" b="0" i="0" baseline="-25000" dirty="0" smtClean="0">
                            <a:ea typeface="ＭＳ Ｐゴシック" pitchFamily="34" charset="-128"/>
                          </a:rPr>
                          <m:t> 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n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</a:p>
              <a:p>
                <a:pPr marL="0" indent="0">
                  <a:buNone/>
                </a:pPr>
                <a:r>
                  <a:rPr lang="en-US" dirty="0"/>
                  <a:t>What can we say about the distribution of “X-Bar” ?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/>
                          </a:rPr>
                          <m:t>X</m:t>
                        </m:r>
                      </m:e>
                    </m:acc>
                  </m:oMath>
                </a14:m>
                <a:r>
                  <a:rPr lang="en-US" dirty="0"/>
                  <a:t> </a:t>
                </a:r>
                <a:r>
                  <a:rPr lang="en-US" dirty="0"/>
                  <a:t>~ Normal (µ,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ea typeface="Cambria Math"/>
                          </a:rPr>
                          <m:t>𝜎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/>
                              </a:rPr>
                              <m:t>n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)  because it is the average of a large number of repeated independent trials</a:t>
                </a:r>
                <a:endParaRPr lang="en-US" dirty="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9846" y="2121408"/>
                <a:ext cx="11122153" cy="4050792"/>
              </a:xfrm>
              <a:blipFill>
                <a:blip r:embed="rId2"/>
                <a:stretch>
                  <a:fillRect l="-5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13020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A Standard Normal Distribution</a:t>
            </a:r>
            <a:endParaRPr lang="en-US" sz="4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800" dirty="0"/>
                  <a:t>The Central Limit Theorem and shifting/rescaling implies that:</a:t>
                </a:r>
              </a:p>
              <a:p>
                <a:endParaRPr lang="en-US" sz="28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f>
                            <m:fPr>
                              <m:type m:val="skw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8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28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en-US" sz="2800" i="1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𝑁𝑜𝑟𝑚𝑎𝑙</m:t>
                      </m:r>
                      <m:r>
                        <a:rPr lang="en-US" sz="2800" i="1">
                          <a:latin typeface="Cambria Math" panose="02040503050406030204" pitchFamily="18" charset="0"/>
                        </a:rPr>
                        <m:t>(0,1)</m:t>
                      </m:r>
                    </m:oMath>
                  </m:oMathPara>
                </a14:m>
                <a:endParaRPr lang="en-US" sz="2800" dirty="0"/>
              </a:p>
              <a:p>
                <a:endParaRPr lang="en-US" sz="2800" dirty="0"/>
              </a:p>
              <a:p>
                <a:pPr marL="0" indent="0">
                  <a:buNone/>
                </a:pPr>
                <a:endParaRPr lang="en-US" sz="2800" dirty="0"/>
              </a:p>
            </p:txBody>
          </p:sp>
        </mc:Choice>
        <mc:Fallback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848" t="-24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954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t-distribution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Content Placeholder 5"/>
              <p:cNvSpPr>
                <a:spLocks noGrp="1"/>
              </p:cNvSpPr>
              <p:nvPr>
                <p:ph idx="1"/>
              </p:nvPr>
            </p:nvSpPr>
            <p:spPr>
              <a:xfrm>
                <a:off x="3131126" y="2121408"/>
                <a:ext cx="7997121" cy="4050792"/>
              </a:xfrm>
            </p:spPr>
            <p:txBody>
              <a:bodyPr/>
              <a:lstStyle/>
              <a:p>
                <a:r>
                  <a:rPr lang="en-US" sz="2400" dirty="0"/>
                  <a:t>We know: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i="1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</m:e>
                          </m:acc>
                          <m:r>
                            <a:rPr lang="en-US" sz="3600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f>
                            <m:fPr>
                              <m:type m:val="skw"/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𝜎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sz="3600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</m:rad>
                            </m:den>
                          </m:f>
                        </m:den>
                      </m:f>
                      <m:r>
                        <a:rPr lang="en-US" sz="3600" i="1">
                          <a:latin typeface="Cambria Math" panose="02040503050406030204" pitchFamily="18" charset="0"/>
                        </a:rPr>
                        <m:t>~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𝑁𝑜𝑟𝑚𝑎𝑙</m:t>
                      </m:r>
                      <m:r>
                        <a:rPr lang="en-US" sz="3600" i="1">
                          <a:latin typeface="Cambria Math" panose="02040503050406030204" pitchFamily="18" charset="0"/>
                        </a:rPr>
                        <m:t>(0,1)</m:t>
                      </m:r>
                    </m:oMath>
                  </m:oMathPara>
                </a14:m>
                <a:endParaRPr lang="en-US" sz="3600" dirty="0"/>
              </a:p>
              <a:p>
                <a:endParaRPr lang="en-US" sz="2400" dirty="0"/>
              </a:p>
              <a:p>
                <a:r>
                  <a:rPr lang="en-US" sz="2400" dirty="0"/>
                  <a:t>When we don’t know </a:t>
                </a:r>
                <a:r>
                  <a:rPr lang="el-GR" sz="2400" dirty="0">
                    <a:latin typeface="Times New Roman"/>
                    <a:cs typeface="Times New Roman"/>
                  </a:rPr>
                  <a:t>σ</a:t>
                </a:r>
                <a:r>
                  <a:rPr lang="en-US" sz="2400" dirty="0"/>
                  <a:t>, we substitute s and use the </a:t>
                </a:r>
                <a:r>
                  <a:rPr lang="en-US" sz="2400" dirty="0" smtClean="0"/>
                  <a:t>t-distribution</a:t>
                </a:r>
              </a:p>
              <a:p>
                <a:endParaRPr lang="en-US" sz="2400" dirty="0"/>
              </a:p>
              <a:p>
                <a:endParaRPr lang="en-US" sz="2400" dirty="0"/>
              </a:p>
            </p:txBody>
          </p:sp>
        </mc:Choice>
        <mc:Fallback>
          <p:sp>
            <p:nvSpPr>
              <p:cNvPr id="6" name="Content Placehold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131126" y="2121408"/>
                <a:ext cx="7997121" cy="4050792"/>
              </a:xfrm>
              <a:blipFill>
                <a:blip r:embed="rId3"/>
                <a:stretch>
                  <a:fillRect l="-686" t="-21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4424586" y="5038593"/>
                <a:ext cx="5410200" cy="12444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000" dirty="0"/>
                  <a:t>T</a:t>
                </a:r>
                <a14:m>
                  <m:oMath xmlns:m="http://schemas.openxmlformats.org/officeDocument/2006/math">
                    <m:r>
                      <a:rPr lang="en-US" sz="400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acc>
                          <m:accPr>
                            <m:chr m:val="̅"/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</m:acc>
                        <m:r>
                          <a:rPr lang="en-US" sz="40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𝜇</m:t>
                        </m:r>
                      </m:num>
                      <m:den>
                        <m:f>
                          <m:fPr>
                            <m:type m:val="skw"/>
                            <m:ctrlPr>
                              <a:rPr lang="en-US" sz="4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sz="40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40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</m:e>
                            </m:rad>
                          </m:den>
                        </m:f>
                      </m:den>
                    </m:f>
                    <m:r>
                      <a:rPr lang="en-US" sz="4000" i="1">
                        <a:latin typeface="Cambria Math" panose="02040503050406030204" pitchFamily="18" charset="0"/>
                      </a:rPr>
                      <m:t> ~ 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4000" i="1">
                        <a:latin typeface="Cambria Math" panose="02040503050406030204" pitchFamily="18" charset="0"/>
                      </a:rPr>
                      <m:t>−1)</m:t>
                    </m:r>
                  </m:oMath>
                </a14:m>
                <a:endParaRPr lang="en-US" sz="4000" dirty="0"/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4586" y="5038593"/>
                <a:ext cx="5410200" cy="1244443"/>
              </a:xfrm>
              <a:prstGeom prst="rect">
                <a:avLst/>
              </a:prstGeom>
              <a:blipFill>
                <a:blip r:embed="rId4"/>
                <a:stretch>
                  <a:fillRect l="-40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2888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9414" y="3151822"/>
            <a:ext cx="5982586" cy="35895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Degrees of Freedom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degrees of freedom represent the extent to which our t distribution approaches a standard normal or z distribution.</a:t>
            </a:r>
          </a:p>
          <a:p>
            <a:r>
              <a:rPr lang="en-US" dirty="0" smtClean="0"/>
              <a:t>As t gets larger, the two distributions converge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209414" y="3274828"/>
            <a:ext cx="2541181" cy="4146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099048" y="3540643"/>
            <a:ext cx="2183715" cy="818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0036390" y="3551382"/>
            <a:ext cx="2183715" cy="13076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82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Takeaways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learned about sampling and </a:t>
            </a:r>
            <a:r>
              <a:rPr lang="en-US" smtClean="0"/>
              <a:t>sampling distributions.</a:t>
            </a:r>
            <a:endParaRPr lang="en-US" dirty="0" smtClean="0"/>
          </a:p>
          <a:p>
            <a:r>
              <a:rPr lang="en-US" dirty="0" smtClean="0"/>
              <a:t>We learned that the sample mean can be used to estimate the population mean AND that we can specify its accuracy.</a:t>
            </a:r>
          </a:p>
          <a:p>
            <a:r>
              <a:rPr lang="en-US" dirty="0" smtClean="0"/>
              <a:t>Next time we’ll put these ideas to work!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602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1C9FF"/>
      </a:accent1>
      <a:accent2>
        <a:srgbClr val="EEEE30"/>
      </a:accent2>
      <a:accent3>
        <a:srgbClr val="ED7D31"/>
      </a:accent3>
      <a:accent4>
        <a:srgbClr val="FFC000"/>
      </a:accent4>
      <a:accent5>
        <a:srgbClr val="44546A"/>
      </a:accent5>
      <a:accent6>
        <a:srgbClr val="70AD47"/>
      </a:accent6>
      <a:hlink>
        <a:srgbClr val="0563C1"/>
      </a:hlink>
      <a:folHlink>
        <a:srgbClr val="954F72"/>
      </a:folHlink>
    </a:clrScheme>
    <a:fontScheme name="Wood Type">
      <a:majorFont>
        <a:latin typeface="Georgia" panose="020405020504050203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 panose="020B0603020202020204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C6AE0645-98FF-411B-B0E9-59ABD78A0CC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796</TotalTime>
  <Words>227</Words>
  <Application>Microsoft Office PowerPoint</Application>
  <PresentationFormat>Widescreen</PresentationFormat>
  <Paragraphs>42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ＭＳ Ｐゴシック</vt:lpstr>
      <vt:lpstr>Calibri</vt:lpstr>
      <vt:lpstr>Cambria Math</vt:lpstr>
      <vt:lpstr>Georgia</vt:lpstr>
      <vt:lpstr>Times New Roman</vt:lpstr>
      <vt:lpstr>Trebuchet MS</vt:lpstr>
      <vt:lpstr>Wingdings</vt:lpstr>
      <vt:lpstr>Wood Type</vt:lpstr>
      <vt:lpstr>Sampling Distributions</vt:lpstr>
      <vt:lpstr>Sampling</vt:lpstr>
      <vt:lpstr>Parameters</vt:lpstr>
      <vt:lpstr>Cental Limit Theorem </vt:lpstr>
      <vt:lpstr>A Standard Normal Distribution</vt:lpstr>
      <vt:lpstr>The t-distribution</vt:lpstr>
      <vt:lpstr>Degrees of Freedom</vt:lpstr>
      <vt:lpstr>Takeaways</vt:lpstr>
    </vt:vector>
  </TitlesOfParts>
  <Company>Kellogg School of Management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Brett Allan Saraniti</dc:creator>
  <cp:lastModifiedBy>Brett Allan Saraniti</cp:lastModifiedBy>
  <cp:revision>48</cp:revision>
  <dcterms:created xsi:type="dcterms:W3CDTF">2019-02-08T01:46:27Z</dcterms:created>
  <dcterms:modified xsi:type="dcterms:W3CDTF">2019-03-11T21:48:35Z</dcterms:modified>
</cp:coreProperties>
</file>