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10"/>
  </p:notesMasterIdLst>
  <p:sldIdLst>
    <p:sldId id="256" r:id="rId2"/>
    <p:sldId id="268" r:id="rId3"/>
    <p:sldId id="267" r:id="rId4"/>
    <p:sldId id="266" r:id="rId5"/>
    <p:sldId id="263" r:id="rId6"/>
    <p:sldId id="264" r:id="rId7"/>
    <p:sldId id="270" r:id="rId8"/>
    <p:sldId id="26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99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908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CB6AF7-6C64-4CE2-AD3F-D5941CFC702E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2F5E2-BE93-490C-B01A-7F9F59DEDB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593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1A3F0-03B3-4AD4-A12F-1449E000492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4491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1A3F0-03B3-4AD4-A12F-1449E000492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882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AF60A-713C-41BA-9788-4C493DDC0A9C}" type="datetimeFigureOut">
              <a:rPr lang="en-US" dirty="0"/>
              <a:t>3/11/2019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E0FA7-C445-42F7-AF66-A4F5A6FC8A9C}" type="datetimeFigureOut">
              <a:rPr lang="en-US" dirty="0"/>
              <a:t>3/11/2019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AC5C5-1A57-4420-8AFB-CE41693A794B}" type="datetimeFigureOut">
              <a:rPr lang="en-US" dirty="0"/>
              <a:t>3/11/2019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C08AF-84E6-4329-8E67-FEA434B47075}" type="datetimeFigureOut">
              <a:rPr lang="en-US" dirty="0"/>
              <a:t>3/11/2019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F6EE328-6AFF-436B-881F-213D56084544}" type="datetimeFigureOut">
              <a:rPr lang="en-US" dirty="0"/>
              <a:t>3/11/2019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069A-09EE-4C7C-86A4-2314A404921D}" type="datetimeFigureOut">
              <a:rPr lang="en-US" dirty="0"/>
              <a:t>3/11/2019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EE7F1-171E-411F-96CA-A251A21496E7}" type="datetimeFigureOut">
              <a:rPr lang="en-US" dirty="0"/>
              <a:t>3/11/2019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2C98D-A273-4547-9B92-97D7769F71A6}" type="datetimeFigureOut">
              <a:rPr lang="en-US" dirty="0"/>
              <a:t>3/11/2019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7CD67-0644-446C-B2AD-1C09BF34F286}" type="datetimeFigureOut">
              <a:rPr lang="en-US" dirty="0"/>
              <a:t>3/11/2019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80828-6983-48AD-9E27-CBD3696F837E}" type="datetimeFigureOut">
              <a:rPr lang="en-US" dirty="0"/>
              <a:t>3/11/2019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EFB91-0324-450E-B17F-36DC0ECCE413}" type="datetimeFigureOut">
              <a:rPr lang="en-US" dirty="0"/>
              <a:t>3/11/2019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52E37674-C1BA-4107-9B06-6D4CAC3A3DF5}" type="datetimeFigureOut">
              <a:rPr lang="en-US" dirty="0"/>
              <a:t>3/11/2019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n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000" dirty="0" smtClean="0"/>
              <a:t>Confidence Intervals</a:t>
            </a:r>
            <a:endParaRPr lang="en-US" sz="60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127248" y="5174460"/>
            <a:ext cx="7891272" cy="1069848"/>
          </a:xfrm>
        </p:spPr>
        <p:txBody>
          <a:bodyPr/>
          <a:lstStyle/>
          <a:p>
            <a:pPr algn="r"/>
            <a:endParaRPr lang="en-US" dirty="0" smtClean="0"/>
          </a:p>
          <a:p>
            <a:pPr algn="r"/>
            <a:r>
              <a:rPr lang="en-US" dirty="0" smtClean="0"/>
              <a:t>Professor Brett A. Saraniti</a:t>
            </a:r>
          </a:p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21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Fact #1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US" sz="3600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acc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num>
                        <m:den>
                          <m:f>
                            <m:fPr>
                              <m:type m:val="skw"/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36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</m:rad>
                            </m:den>
                          </m:f>
                        </m:den>
                      </m:f>
                      <m:r>
                        <a:rPr lang="en-US" sz="3600" i="1">
                          <a:latin typeface="Cambria Math" panose="02040503050406030204" pitchFamily="18" charset="0"/>
                        </a:rPr>
                        <m:t>~</m:t>
                      </m:r>
                      <m:r>
                        <a:rPr lang="en-US" sz="3600" i="1">
                          <a:latin typeface="Cambria Math" panose="02040503050406030204" pitchFamily="18" charset="0"/>
                        </a:rPr>
                        <m:t>𝑁𝑜𝑟𝑚𝑎𝑙</m:t>
                      </m:r>
                      <m:r>
                        <a:rPr lang="en-US" sz="3600" i="1">
                          <a:latin typeface="Cambria Math" panose="02040503050406030204" pitchFamily="18" charset="0"/>
                        </a:rPr>
                        <m:t>(0,1)</m:t>
                      </m:r>
                    </m:oMath>
                  </m:oMathPara>
                </a14:m>
                <a:endParaRPr lang="en-US" sz="3600" dirty="0"/>
              </a:p>
              <a:p>
                <a:endParaRPr lang="en-US" sz="36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5224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3"/>
          <p:cNvSpPr>
            <a:spLocks noChangeArrowheads="1"/>
          </p:cNvSpPr>
          <p:nvPr/>
        </p:nvSpPr>
        <p:spPr bwMode="auto">
          <a:xfrm flipH="1">
            <a:off x="9773810" y="3857672"/>
            <a:ext cx="960378" cy="285049"/>
          </a:xfrm>
          <a:custGeom>
            <a:avLst/>
            <a:gdLst>
              <a:gd name="T0" fmla="*/ 0 w 1733550"/>
              <a:gd name="T1" fmla="*/ 1257300 h 1263650"/>
              <a:gd name="T2" fmla="*/ 0 w 1733550"/>
              <a:gd name="T3" fmla="*/ 1117600 h 1263650"/>
              <a:gd name="T4" fmla="*/ 628650 w 1733550"/>
              <a:gd name="T5" fmla="*/ 1035050 h 1263650"/>
              <a:gd name="T6" fmla="*/ 1022350 w 1733550"/>
              <a:gd name="T7" fmla="*/ 908050 h 1263650"/>
              <a:gd name="T8" fmla="*/ 1339850 w 1733550"/>
              <a:gd name="T9" fmla="*/ 685800 h 1263650"/>
              <a:gd name="T10" fmla="*/ 1657350 w 1733550"/>
              <a:gd name="T11" fmla="*/ 177800 h 1263650"/>
              <a:gd name="T12" fmla="*/ 1720850 w 1733550"/>
              <a:gd name="T13" fmla="*/ 0 h 1263650"/>
              <a:gd name="T14" fmla="*/ 1733550 w 1733550"/>
              <a:gd name="T15" fmla="*/ 1263650 h 1263650"/>
              <a:gd name="T16" fmla="*/ 0 w 1733550"/>
              <a:gd name="T17" fmla="*/ 1257300 h 126365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33550"/>
              <a:gd name="T28" fmla="*/ 0 h 1263650"/>
              <a:gd name="T29" fmla="*/ 1733550 w 1733550"/>
              <a:gd name="T30" fmla="*/ 1263650 h 1263650"/>
              <a:gd name="connsiteX0" fmla="*/ 0 w 1733550"/>
              <a:gd name="connsiteY0" fmla="*/ 1118422 h 1124772"/>
              <a:gd name="connsiteX1" fmla="*/ 0 w 1733550"/>
              <a:gd name="connsiteY1" fmla="*/ 978722 h 1124772"/>
              <a:gd name="connsiteX2" fmla="*/ 628650 w 1733550"/>
              <a:gd name="connsiteY2" fmla="*/ 896172 h 1124772"/>
              <a:gd name="connsiteX3" fmla="*/ 1022350 w 1733550"/>
              <a:gd name="connsiteY3" fmla="*/ 769172 h 1124772"/>
              <a:gd name="connsiteX4" fmla="*/ 1339850 w 1733550"/>
              <a:gd name="connsiteY4" fmla="*/ 546922 h 1124772"/>
              <a:gd name="connsiteX5" fmla="*/ 1657350 w 1733550"/>
              <a:gd name="connsiteY5" fmla="*/ 38922 h 1124772"/>
              <a:gd name="connsiteX6" fmla="*/ 1720851 w 1733550"/>
              <a:gd name="connsiteY6" fmla="*/ 0 h 1124772"/>
              <a:gd name="connsiteX7" fmla="*/ 1733550 w 1733550"/>
              <a:gd name="connsiteY7" fmla="*/ 1124772 h 1124772"/>
              <a:gd name="connsiteX8" fmla="*/ 0 w 1733550"/>
              <a:gd name="connsiteY8" fmla="*/ 1118422 h 1124772"/>
              <a:gd name="connsiteX0" fmla="*/ 0 w 1733550"/>
              <a:gd name="connsiteY0" fmla="*/ 1079502 h 1085852"/>
              <a:gd name="connsiteX1" fmla="*/ 0 w 1733550"/>
              <a:gd name="connsiteY1" fmla="*/ 939802 h 1085852"/>
              <a:gd name="connsiteX2" fmla="*/ 628650 w 1733550"/>
              <a:gd name="connsiteY2" fmla="*/ 857252 h 1085852"/>
              <a:gd name="connsiteX3" fmla="*/ 1022350 w 1733550"/>
              <a:gd name="connsiteY3" fmla="*/ 730252 h 1085852"/>
              <a:gd name="connsiteX4" fmla="*/ 1339850 w 1733550"/>
              <a:gd name="connsiteY4" fmla="*/ 508002 h 1085852"/>
              <a:gd name="connsiteX5" fmla="*/ 1657350 w 1733550"/>
              <a:gd name="connsiteY5" fmla="*/ 2 h 1085852"/>
              <a:gd name="connsiteX6" fmla="*/ 1720851 w 1733550"/>
              <a:gd name="connsiteY6" fmla="*/ 65237 h 1085852"/>
              <a:gd name="connsiteX7" fmla="*/ 1733550 w 1733550"/>
              <a:gd name="connsiteY7" fmla="*/ 1085852 h 1085852"/>
              <a:gd name="connsiteX8" fmla="*/ 0 w 1733550"/>
              <a:gd name="connsiteY8" fmla="*/ 1079502 h 1085852"/>
              <a:gd name="connsiteX0" fmla="*/ 306573 w 1733550"/>
              <a:gd name="connsiteY0" fmla="*/ 1079498 h 1085849"/>
              <a:gd name="connsiteX1" fmla="*/ 0 w 1733550"/>
              <a:gd name="connsiteY1" fmla="*/ 939799 h 1085849"/>
              <a:gd name="connsiteX2" fmla="*/ 628650 w 1733550"/>
              <a:gd name="connsiteY2" fmla="*/ 857249 h 1085849"/>
              <a:gd name="connsiteX3" fmla="*/ 1022350 w 1733550"/>
              <a:gd name="connsiteY3" fmla="*/ 730249 h 1085849"/>
              <a:gd name="connsiteX4" fmla="*/ 1339850 w 1733550"/>
              <a:gd name="connsiteY4" fmla="*/ 507999 h 1085849"/>
              <a:gd name="connsiteX5" fmla="*/ 1657350 w 1733550"/>
              <a:gd name="connsiteY5" fmla="*/ -1 h 1085849"/>
              <a:gd name="connsiteX6" fmla="*/ 1720851 w 1733550"/>
              <a:gd name="connsiteY6" fmla="*/ 65234 h 1085849"/>
              <a:gd name="connsiteX7" fmla="*/ 1733550 w 1733550"/>
              <a:gd name="connsiteY7" fmla="*/ 1085849 h 1085849"/>
              <a:gd name="connsiteX8" fmla="*/ 306573 w 1733550"/>
              <a:gd name="connsiteY8" fmla="*/ 1079498 h 1085849"/>
              <a:gd name="connsiteX0" fmla="*/ 306573 w 1733550"/>
              <a:gd name="connsiteY0" fmla="*/ 1079498 h 1085849"/>
              <a:gd name="connsiteX1" fmla="*/ 0 w 1733550"/>
              <a:gd name="connsiteY1" fmla="*/ 939799 h 1085849"/>
              <a:gd name="connsiteX2" fmla="*/ 628650 w 1733550"/>
              <a:gd name="connsiteY2" fmla="*/ 857249 h 1085849"/>
              <a:gd name="connsiteX3" fmla="*/ 1022350 w 1733550"/>
              <a:gd name="connsiteY3" fmla="*/ 730249 h 1085849"/>
              <a:gd name="connsiteX4" fmla="*/ 1339850 w 1733550"/>
              <a:gd name="connsiteY4" fmla="*/ 507999 h 1085849"/>
              <a:gd name="connsiteX5" fmla="*/ 1657350 w 1733550"/>
              <a:gd name="connsiteY5" fmla="*/ -1 h 1085849"/>
              <a:gd name="connsiteX6" fmla="*/ 1682529 w 1733550"/>
              <a:gd name="connsiteY6" fmla="*/ 308272 h 1085849"/>
              <a:gd name="connsiteX7" fmla="*/ 1733550 w 1733550"/>
              <a:gd name="connsiteY7" fmla="*/ 1085849 h 1085849"/>
              <a:gd name="connsiteX8" fmla="*/ 306573 w 1733550"/>
              <a:gd name="connsiteY8" fmla="*/ 1079498 h 1085849"/>
              <a:gd name="connsiteX0" fmla="*/ 306573 w 1733550"/>
              <a:gd name="connsiteY0" fmla="*/ 1079498 h 1085849"/>
              <a:gd name="connsiteX1" fmla="*/ 0 w 1733550"/>
              <a:gd name="connsiteY1" fmla="*/ 1043960 h 1085849"/>
              <a:gd name="connsiteX2" fmla="*/ 628650 w 1733550"/>
              <a:gd name="connsiteY2" fmla="*/ 857249 h 1085849"/>
              <a:gd name="connsiteX3" fmla="*/ 1022350 w 1733550"/>
              <a:gd name="connsiteY3" fmla="*/ 730249 h 1085849"/>
              <a:gd name="connsiteX4" fmla="*/ 1339850 w 1733550"/>
              <a:gd name="connsiteY4" fmla="*/ 507999 h 1085849"/>
              <a:gd name="connsiteX5" fmla="*/ 1657350 w 1733550"/>
              <a:gd name="connsiteY5" fmla="*/ -1 h 1085849"/>
              <a:gd name="connsiteX6" fmla="*/ 1682529 w 1733550"/>
              <a:gd name="connsiteY6" fmla="*/ 308272 h 1085849"/>
              <a:gd name="connsiteX7" fmla="*/ 1733550 w 1733550"/>
              <a:gd name="connsiteY7" fmla="*/ 1085849 h 1085849"/>
              <a:gd name="connsiteX8" fmla="*/ 306573 w 1733550"/>
              <a:gd name="connsiteY8" fmla="*/ 1079498 h 1085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33550" h="1085849">
                <a:moveTo>
                  <a:pt x="306573" y="1079498"/>
                </a:moveTo>
                <a:lnTo>
                  <a:pt x="0" y="1043960"/>
                </a:lnTo>
                <a:lnTo>
                  <a:pt x="628650" y="857249"/>
                </a:lnTo>
                <a:lnTo>
                  <a:pt x="1022350" y="730249"/>
                </a:lnTo>
                <a:lnTo>
                  <a:pt x="1339850" y="507999"/>
                </a:lnTo>
                <a:lnTo>
                  <a:pt x="1657350" y="-1"/>
                </a:lnTo>
                <a:lnTo>
                  <a:pt x="1682529" y="308272"/>
                </a:lnTo>
                <a:lnTo>
                  <a:pt x="1733550" y="1085849"/>
                </a:lnTo>
                <a:lnTo>
                  <a:pt x="306573" y="1079498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>
            <a:reflection stA="0" endPos="65000" dist="50800" dir="5400000" sy="-100000" algn="bl" rotWithShape="0"/>
          </a:effectLst>
        </p:spPr>
        <p:txBody>
          <a:bodyPr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31746" name="Freeform 13"/>
          <p:cNvSpPr>
            <a:spLocks noChangeArrowheads="1"/>
          </p:cNvSpPr>
          <p:nvPr/>
        </p:nvSpPr>
        <p:spPr bwMode="auto">
          <a:xfrm>
            <a:off x="5733138" y="3806456"/>
            <a:ext cx="932422" cy="314694"/>
          </a:xfrm>
          <a:custGeom>
            <a:avLst/>
            <a:gdLst>
              <a:gd name="T0" fmla="*/ 0 w 1733550"/>
              <a:gd name="T1" fmla="*/ 1257300 h 1263650"/>
              <a:gd name="T2" fmla="*/ 0 w 1733550"/>
              <a:gd name="T3" fmla="*/ 1117600 h 1263650"/>
              <a:gd name="T4" fmla="*/ 628650 w 1733550"/>
              <a:gd name="T5" fmla="*/ 1035050 h 1263650"/>
              <a:gd name="T6" fmla="*/ 1022350 w 1733550"/>
              <a:gd name="T7" fmla="*/ 908050 h 1263650"/>
              <a:gd name="T8" fmla="*/ 1339850 w 1733550"/>
              <a:gd name="T9" fmla="*/ 685800 h 1263650"/>
              <a:gd name="T10" fmla="*/ 1657350 w 1733550"/>
              <a:gd name="T11" fmla="*/ 177800 h 1263650"/>
              <a:gd name="T12" fmla="*/ 1720850 w 1733550"/>
              <a:gd name="T13" fmla="*/ 0 h 1263650"/>
              <a:gd name="T14" fmla="*/ 1733550 w 1733550"/>
              <a:gd name="T15" fmla="*/ 1263650 h 1263650"/>
              <a:gd name="T16" fmla="*/ 0 w 1733550"/>
              <a:gd name="T17" fmla="*/ 1257300 h 126365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33550"/>
              <a:gd name="T28" fmla="*/ 0 h 1263650"/>
              <a:gd name="T29" fmla="*/ 1733550 w 1733550"/>
              <a:gd name="T30" fmla="*/ 1263650 h 126365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33550" h="1263650">
                <a:moveTo>
                  <a:pt x="0" y="1257300"/>
                </a:moveTo>
                <a:lnTo>
                  <a:pt x="0" y="1117600"/>
                </a:lnTo>
                <a:lnTo>
                  <a:pt x="628650" y="1035050"/>
                </a:lnTo>
                <a:lnTo>
                  <a:pt x="1022350" y="908050"/>
                </a:lnTo>
                <a:lnTo>
                  <a:pt x="1339850" y="685800"/>
                </a:lnTo>
                <a:lnTo>
                  <a:pt x="1657350" y="177800"/>
                </a:lnTo>
                <a:lnTo>
                  <a:pt x="1720850" y="0"/>
                </a:lnTo>
                <a:lnTo>
                  <a:pt x="1733550" y="1263650"/>
                </a:lnTo>
                <a:lnTo>
                  <a:pt x="0" y="12573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31747" name="Freeform 26"/>
          <p:cNvSpPr>
            <a:spLocks/>
          </p:cNvSpPr>
          <p:nvPr/>
        </p:nvSpPr>
        <p:spPr bwMode="auto">
          <a:xfrm>
            <a:off x="5733138" y="1339702"/>
            <a:ext cx="4706262" cy="2781448"/>
          </a:xfrm>
          <a:custGeom>
            <a:avLst/>
            <a:gdLst>
              <a:gd name="T0" fmla="*/ 0 w 2864"/>
              <a:gd name="T1" fmla="*/ 2147483647 h 1361"/>
              <a:gd name="T2" fmla="*/ 2147483647 w 2864"/>
              <a:gd name="T3" fmla="*/ 2147483647 h 1361"/>
              <a:gd name="T4" fmla="*/ 2147483647 w 2864"/>
              <a:gd name="T5" fmla="*/ 2147483647 h 1361"/>
              <a:gd name="T6" fmla="*/ 2147483647 w 2864"/>
              <a:gd name="T7" fmla="*/ 2147483647 h 1361"/>
              <a:gd name="T8" fmla="*/ 2147483647 w 2864"/>
              <a:gd name="T9" fmla="*/ 2147483647 h 136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864"/>
              <a:gd name="T16" fmla="*/ 0 h 1361"/>
              <a:gd name="T17" fmla="*/ 2864 w 2864"/>
              <a:gd name="T18" fmla="*/ 1361 h 136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864" h="1361">
                <a:moveTo>
                  <a:pt x="0" y="1361"/>
                </a:moveTo>
                <a:cubicBezTo>
                  <a:pt x="138" y="1315"/>
                  <a:pt x="591" y="1312"/>
                  <a:pt x="839" y="1087"/>
                </a:cubicBezTo>
                <a:cubicBezTo>
                  <a:pt x="1087" y="862"/>
                  <a:pt x="1281" y="18"/>
                  <a:pt x="1488" y="9"/>
                </a:cubicBezTo>
                <a:cubicBezTo>
                  <a:pt x="1695" y="0"/>
                  <a:pt x="1851" y="808"/>
                  <a:pt x="2080" y="1033"/>
                </a:cubicBezTo>
                <a:cubicBezTo>
                  <a:pt x="2309" y="1258"/>
                  <a:pt x="2701" y="1293"/>
                  <a:pt x="2864" y="1361"/>
                </a:cubicBezTo>
              </a:path>
            </a:pathLst>
          </a:custGeom>
          <a:noFill/>
          <a:ln w="57150">
            <a:solidFill>
              <a:srgbClr val="FF33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31748" name="Title 1"/>
          <p:cNvSpPr>
            <a:spLocks noGrp="1"/>
          </p:cNvSpPr>
          <p:nvPr>
            <p:ph type="title"/>
          </p:nvPr>
        </p:nvSpPr>
        <p:spPr>
          <a:xfrm>
            <a:off x="1044426" y="0"/>
            <a:ext cx="10083822" cy="1609344"/>
          </a:xfrm>
        </p:spPr>
        <p:txBody>
          <a:bodyPr>
            <a:normAutofit/>
          </a:bodyPr>
          <a:lstStyle/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Fact #2</a:t>
            </a:r>
            <a:endParaRPr lang="en-US" dirty="0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1750" name="Line 6"/>
          <p:cNvSpPr>
            <a:spLocks noChangeShapeType="1"/>
          </p:cNvSpPr>
          <p:nvPr/>
        </p:nvSpPr>
        <p:spPr bwMode="auto">
          <a:xfrm>
            <a:off x="5638800" y="4135438"/>
            <a:ext cx="4953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non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 dirty="0"/>
          </a:p>
        </p:txBody>
      </p:sp>
      <p:cxnSp>
        <p:nvCxnSpPr>
          <p:cNvPr id="31751" name="Straight Connector 48"/>
          <p:cNvCxnSpPr>
            <a:cxnSpLocks noChangeShapeType="1"/>
          </p:cNvCxnSpPr>
          <p:nvPr/>
        </p:nvCxnSpPr>
        <p:spPr bwMode="auto">
          <a:xfrm rot="5400000">
            <a:off x="6055961" y="3524251"/>
            <a:ext cx="1220787" cy="15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cxnSp>
      <p:sp>
        <p:nvSpPr>
          <p:cNvPr id="31752" name="Rectangle 51"/>
          <p:cNvSpPr>
            <a:spLocks noChangeArrowheads="1"/>
          </p:cNvSpPr>
          <p:nvPr/>
        </p:nvSpPr>
        <p:spPr bwMode="auto">
          <a:xfrm>
            <a:off x="7467600" y="4038600"/>
            <a:ext cx="2920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dirty="0" smtClean="0">
                <a:solidFill>
                  <a:srgbClr val="0000FF"/>
                </a:solidFill>
                <a:cs typeface="ＭＳ Ｐゴシック" charset="-128"/>
              </a:rPr>
              <a:t> 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53" name="Content Placeholder 2"/>
          <p:cNvSpPr txBox="1">
            <a:spLocks/>
          </p:cNvSpPr>
          <p:nvPr/>
        </p:nvSpPr>
        <p:spPr bwMode="auto">
          <a:xfrm>
            <a:off x="372140" y="1485746"/>
            <a:ext cx="3519376" cy="1124198"/>
          </a:xfrm>
          <a:prstGeom prst="rect">
            <a:avLst/>
          </a:prstGeom>
          <a:ln w="57150"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</a:bodyPr>
          <a:lstStyle/>
          <a:p>
            <a:pPr marL="342900" indent="-342900">
              <a:spcBef>
                <a:spcPct val="20000"/>
              </a:spcBef>
              <a:buSzPct val="75000"/>
            </a:pPr>
            <a:r>
              <a:rPr lang="en-US" sz="2000" dirty="0" smtClean="0">
                <a:solidFill>
                  <a:schemeClr val="tx1"/>
                </a:solidFill>
                <a:cs typeface="ＭＳ Ｐゴシック" charset="-128"/>
              </a:rPr>
              <a:t>P(Z </a:t>
            </a:r>
            <a:r>
              <a:rPr lang="en-US" sz="2000" dirty="0">
                <a:solidFill>
                  <a:schemeClr val="tx1"/>
                </a:solidFill>
                <a:cs typeface="ＭＳ Ｐゴシック" charset="-128"/>
              </a:rPr>
              <a:t>≤ </a:t>
            </a:r>
            <a:r>
              <a:rPr lang="en-US" sz="2000" dirty="0">
                <a:solidFill>
                  <a:schemeClr val="tx1"/>
                </a:solidFill>
                <a:cs typeface="ＭＳ Ｐゴシック" charset="-128"/>
              </a:rPr>
              <a:t>z</a:t>
            </a:r>
            <a:r>
              <a:rPr lang="en-US" sz="2000" dirty="0" smtClean="0">
                <a:solidFill>
                  <a:schemeClr val="tx1"/>
                </a:solidFill>
                <a:cs typeface="ＭＳ Ｐゴシック" charset="-128"/>
              </a:rPr>
              <a:t>) </a:t>
            </a:r>
            <a:r>
              <a:rPr lang="en-US" sz="2000" dirty="0">
                <a:solidFill>
                  <a:schemeClr val="tx1"/>
                </a:solidFill>
                <a:cs typeface="ＭＳ Ｐゴシック" charset="-128"/>
              </a:rPr>
              <a:t>= </a:t>
            </a:r>
            <a:r>
              <a:rPr lang="en-US" sz="2000" dirty="0" smtClean="0">
                <a:solidFill>
                  <a:schemeClr val="tx1"/>
                </a:solidFill>
                <a:cs typeface="ＭＳ Ｐゴシック" charset="-128"/>
              </a:rPr>
              <a:t>.025.  What is z? </a:t>
            </a:r>
          </a:p>
          <a:p>
            <a:pPr marL="342900" indent="-342900">
              <a:spcBef>
                <a:spcPct val="20000"/>
              </a:spcBef>
              <a:buSzPct val="75000"/>
            </a:pPr>
            <a:r>
              <a:rPr lang="en-US" sz="2000" dirty="0">
                <a:solidFill>
                  <a:schemeClr val="tx1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=</a:t>
            </a:r>
            <a:r>
              <a:rPr lang="en-US" sz="2000" dirty="0" smtClean="0">
                <a:solidFill>
                  <a:schemeClr val="tx1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NORM.S.INV(.025) in Excel</a:t>
            </a:r>
          </a:p>
          <a:p>
            <a:pPr marL="342900" indent="-342900">
              <a:spcBef>
                <a:spcPct val="20000"/>
              </a:spcBef>
              <a:buSzPct val="75000"/>
            </a:pPr>
            <a:r>
              <a:rPr lang="en-US" sz="2000" dirty="0" smtClean="0">
                <a:solidFill>
                  <a:schemeClr val="tx1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-1.95996  or -1.96</a:t>
            </a:r>
            <a:endParaRPr lang="en-US" sz="1800" dirty="0">
              <a:solidFill>
                <a:schemeClr val="tx1"/>
              </a:solidFill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cxnSp>
        <p:nvCxnSpPr>
          <p:cNvPr id="31754" name="Straight Arrow Connector 15"/>
          <p:cNvCxnSpPr>
            <a:cxnSpLocks noChangeShapeType="1"/>
          </p:cNvCxnSpPr>
          <p:nvPr/>
        </p:nvCxnSpPr>
        <p:spPr bwMode="auto">
          <a:xfrm>
            <a:off x="3953096" y="2283474"/>
            <a:ext cx="2362644" cy="1574199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31758" name="Straight Connector 27"/>
          <p:cNvCxnSpPr>
            <a:cxnSpLocks noChangeShapeType="1"/>
          </p:cNvCxnSpPr>
          <p:nvPr/>
        </p:nvCxnSpPr>
        <p:spPr bwMode="auto">
          <a:xfrm rot="5400000">
            <a:off x="8179594" y="4114006"/>
            <a:ext cx="152400" cy="1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</p:cxnSp>
      <p:sp>
        <p:nvSpPr>
          <p:cNvPr id="4" name="TextBox 3"/>
          <p:cNvSpPr txBox="1"/>
          <p:nvPr/>
        </p:nvSpPr>
        <p:spPr>
          <a:xfrm>
            <a:off x="6199349" y="4300210"/>
            <a:ext cx="733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-1.96</a:t>
            </a:r>
            <a:endParaRPr lang="en-US" dirty="0"/>
          </a:p>
        </p:txBody>
      </p:sp>
      <p:sp>
        <p:nvSpPr>
          <p:cNvPr id="19" name="Content Placeholder 2"/>
          <p:cNvSpPr txBox="1">
            <a:spLocks/>
          </p:cNvSpPr>
          <p:nvPr/>
        </p:nvSpPr>
        <p:spPr bwMode="auto">
          <a:xfrm>
            <a:off x="8580228" y="1384310"/>
            <a:ext cx="3519376" cy="1124198"/>
          </a:xfrm>
          <a:prstGeom prst="rect">
            <a:avLst/>
          </a:prstGeom>
          <a:ln w="57150"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</a:bodyPr>
          <a:lstStyle/>
          <a:p>
            <a:pPr marL="342900" indent="-342900">
              <a:spcBef>
                <a:spcPct val="20000"/>
              </a:spcBef>
              <a:buSzPct val="75000"/>
            </a:pPr>
            <a:r>
              <a:rPr lang="en-US" sz="2000" dirty="0" smtClean="0">
                <a:solidFill>
                  <a:schemeClr val="tx1"/>
                </a:solidFill>
                <a:cs typeface="ＭＳ Ｐゴシック" charset="-128"/>
              </a:rPr>
              <a:t>P(Z </a:t>
            </a:r>
            <a:r>
              <a:rPr lang="en-US" sz="2000" dirty="0">
                <a:solidFill>
                  <a:schemeClr val="tx1"/>
                </a:solidFill>
                <a:cs typeface="ＭＳ Ｐゴシック" charset="-128"/>
              </a:rPr>
              <a:t>≤ </a:t>
            </a:r>
            <a:r>
              <a:rPr lang="en-US" sz="2000" dirty="0">
                <a:solidFill>
                  <a:schemeClr val="tx1"/>
                </a:solidFill>
                <a:cs typeface="ＭＳ Ｐゴシック" charset="-128"/>
              </a:rPr>
              <a:t>z</a:t>
            </a:r>
            <a:r>
              <a:rPr lang="en-US" sz="2000" dirty="0" smtClean="0">
                <a:solidFill>
                  <a:schemeClr val="tx1"/>
                </a:solidFill>
                <a:cs typeface="ＭＳ Ｐゴシック" charset="-128"/>
              </a:rPr>
              <a:t>) </a:t>
            </a:r>
            <a:r>
              <a:rPr lang="en-US" sz="2000" dirty="0">
                <a:solidFill>
                  <a:schemeClr val="tx1"/>
                </a:solidFill>
                <a:cs typeface="ＭＳ Ｐゴシック" charset="-128"/>
              </a:rPr>
              <a:t>= </a:t>
            </a:r>
            <a:r>
              <a:rPr lang="en-US" sz="2000" dirty="0" smtClean="0">
                <a:solidFill>
                  <a:schemeClr val="tx1"/>
                </a:solidFill>
                <a:cs typeface="ＭＳ Ｐゴシック" charset="-128"/>
              </a:rPr>
              <a:t>.975.  What is z? </a:t>
            </a:r>
          </a:p>
          <a:p>
            <a:pPr marL="342900" indent="-342900">
              <a:spcBef>
                <a:spcPct val="20000"/>
              </a:spcBef>
              <a:buSzPct val="75000"/>
            </a:pPr>
            <a:r>
              <a:rPr lang="en-US" sz="2000" dirty="0">
                <a:solidFill>
                  <a:schemeClr val="tx1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=</a:t>
            </a:r>
            <a:r>
              <a:rPr lang="en-US" sz="2000" dirty="0" smtClean="0">
                <a:solidFill>
                  <a:schemeClr val="tx1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NORM.S.INV(.975) in Excel</a:t>
            </a:r>
          </a:p>
          <a:p>
            <a:pPr marL="342900" indent="-342900">
              <a:spcBef>
                <a:spcPct val="20000"/>
              </a:spcBef>
              <a:buSzPct val="75000"/>
            </a:pPr>
            <a:r>
              <a:rPr lang="en-US" sz="2000" dirty="0" smtClean="0">
                <a:solidFill>
                  <a:schemeClr val="tx1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1.95996  or 1.96</a:t>
            </a:r>
            <a:endParaRPr lang="en-US" sz="1800" dirty="0">
              <a:solidFill>
                <a:schemeClr val="tx1"/>
              </a:solidFill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cxnSp>
        <p:nvCxnSpPr>
          <p:cNvPr id="20" name="Straight Connector 48"/>
          <p:cNvCxnSpPr>
            <a:cxnSpLocks noChangeShapeType="1"/>
          </p:cNvCxnSpPr>
          <p:nvPr/>
        </p:nvCxnSpPr>
        <p:spPr bwMode="auto">
          <a:xfrm rot="5400000">
            <a:off x="9164212" y="3517107"/>
            <a:ext cx="1220787" cy="15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1" name="Straight Arrow Connector 15"/>
          <p:cNvCxnSpPr>
            <a:cxnSpLocks noChangeShapeType="1"/>
            <a:stCxn id="19" idx="2"/>
          </p:cNvCxnSpPr>
          <p:nvPr/>
        </p:nvCxnSpPr>
        <p:spPr bwMode="auto">
          <a:xfrm flipH="1">
            <a:off x="10123632" y="2508508"/>
            <a:ext cx="216284" cy="138431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25" name="TextBox 24"/>
          <p:cNvSpPr txBox="1"/>
          <p:nvPr/>
        </p:nvSpPr>
        <p:spPr>
          <a:xfrm>
            <a:off x="9407270" y="4335483"/>
            <a:ext cx="733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1.96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5638800" y="5179136"/>
                <a:ext cx="558569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</a:rPr>
                        <m:t>𝑃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</a:rPr>
                            <m:t>−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1.96</m:t>
                          </m:r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≤</m:t>
                          </m:r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𝑍</m:t>
                          </m:r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≤1.96</m:t>
                          </m:r>
                        </m:e>
                      </m:d>
                      <m:r>
                        <a:rPr lang="en-US" sz="2800" i="1">
                          <a:latin typeface="Cambria Math" panose="02040503050406030204" pitchFamily="18" charset="0"/>
                          <a:ea typeface="Cambria Math"/>
                        </a:rPr>
                        <m:t>=0.9500</m:t>
                      </m:r>
                    </m:oMath>
                  </m:oMathPara>
                </a14:m>
                <a:endParaRPr lang="en-US" sz="2800" dirty="0">
                  <a:ea typeface="Cambria Math"/>
                </a:endParaRPr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5179136"/>
                <a:ext cx="5585696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64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Fact #3</a:t>
            </a:r>
            <a:endParaRPr lang="en-US" sz="4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17088" y="2121408"/>
                <a:ext cx="8102010" cy="405079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400" dirty="0"/>
                  <a:t>T</a:t>
                </a:r>
                <a:r>
                  <a:rPr lang="en-US" sz="2400" dirty="0" smtClean="0"/>
                  <a:t>here </a:t>
                </a:r>
                <a:r>
                  <a:rPr lang="en-US" sz="2400" dirty="0"/>
                  <a:t>is a </a:t>
                </a:r>
                <a:r>
                  <a:rPr lang="en-US" sz="2400" dirty="0" smtClean="0"/>
                  <a:t>0.95 probability </a:t>
                </a:r>
                <a:r>
                  <a:rPr lang="en-US" sz="2400" dirty="0"/>
                  <a:t>that </a:t>
                </a:r>
                <a:r>
                  <a:rPr lang="en-US" sz="2400" dirty="0" smtClean="0"/>
                  <a:t>the</a:t>
                </a:r>
                <a:r>
                  <a:rPr lang="en-US" sz="2400" dirty="0" smtClean="0"/>
                  <a:t> sample mean will </a:t>
                </a:r>
                <a:r>
                  <a:rPr lang="en-US" sz="2400" dirty="0" smtClean="0"/>
                  <a:t>fall </a:t>
                </a:r>
                <a:r>
                  <a:rPr lang="en-US" sz="2400" dirty="0"/>
                  <a:t>into the following range</a:t>
                </a:r>
                <a:r>
                  <a:rPr lang="en-US" sz="2400" dirty="0" smtClean="0"/>
                  <a:t>:</a:t>
                </a:r>
              </a:p>
              <a:p>
                <a:pPr marL="0" indent="0">
                  <a:buNone/>
                </a:pPr>
                <a:r>
                  <a:rPr lang="en-US" sz="2400" dirty="0" smtClean="0"/>
                  <a:t>		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l-GR" sz="2400" i="1" dirty="0"/>
                          <m:t>μ</m:t>
                        </m:r>
                        <m:r>
                          <a:rPr lang="en-US" sz="2400" b="0" i="1" smtClean="0">
                            <a:latin typeface="Cambria Math"/>
                          </a:rPr>
                          <m:t>−1.96∗</m:t>
                        </m:r>
                        <m:f>
                          <m:fPr>
                            <m:type m:val="skw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𝜎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  <m:r>
                          <a:rPr lang="en-US" sz="2400" b="0" i="1" smtClean="0">
                            <a:latin typeface="Cambria Math"/>
                          </a:rPr>
                          <m:t> ,</m:t>
                        </m:r>
                        <m:r>
                          <a:rPr lang="en-US" sz="2400" i="1" smtClean="0">
                            <a:latin typeface="Cambria Math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l-GR" sz="2400" i="1" dirty="0"/>
                          <m:t>μ</m:t>
                        </m:r>
                        <m:r>
                          <a:rPr lang="en-US" sz="2400" b="0" i="1" smtClean="0">
                            <a:latin typeface="Cambria Math"/>
                          </a:rPr>
                          <m:t>+1.96</m:t>
                        </m:r>
                        <m:r>
                          <a:rPr lang="en-US" sz="2400" i="1">
                            <a:latin typeface="Cambria Math"/>
                          </a:rPr>
                          <m:t>∗</m:t>
                        </m:r>
                        <m:f>
                          <m:fPr>
                            <m:type m:val="skw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𝜎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</m:e>
                    </m:d>
                  </m:oMath>
                </a14:m>
                <a:endParaRPr lang="en-US" sz="2400" dirty="0"/>
              </a:p>
              <a:p>
                <a:pPr marL="0" indent="0">
                  <a:buNone/>
                </a:pPr>
                <a:endParaRPr lang="en-US" sz="2400" dirty="0" smtClean="0"/>
              </a:p>
              <a:p>
                <a:pPr marL="0" indent="0">
                  <a:buNone/>
                </a:pPr>
                <a:r>
                  <a:rPr lang="en-US" sz="2400" dirty="0" smtClean="0"/>
                  <a:t>Equivalently:</a:t>
                </a:r>
                <a:r>
                  <a:rPr lang="en-US" sz="2400" dirty="0" smtClean="0"/>
                  <a:t> </a:t>
                </a:r>
                <a:r>
                  <a:rPr lang="en-US" sz="2400" dirty="0" smtClean="0"/>
                  <a:t>we are 95% confident that the true population mean, </a:t>
                </a:r>
                <a:r>
                  <a:rPr lang="el-GR" sz="2400" i="1" dirty="0" smtClean="0"/>
                  <a:t>μ</a:t>
                </a:r>
                <a:r>
                  <a:rPr lang="en-US" sz="2400" dirty="0" smtClean="0"/>
                  <a:t>, falls within </a:t>
                </a:r>
                <a:r>
                  <a:rPr lang="en-US" sz="2400" dirty="0" smtClean="0"/>
                  <a:t>this </a:t>
                </a:r>
                <a:r>
                  <a:rPr lang="en-US" sz="2400" dirty="0" smtClean="0"/>
                  <a:t>range:</a:t>
                </a:r>
                <a:endParaRPr lang="en-US" sz="2400" dirty="0"/>
              </a:p>
              <a:p>
                <a:pPr marL="0" indent="0">
                  <a:buNone/>
                </a:pPr>
                <a:r>
                  <a:rPr lang="en-US" sz="2400" dirty="0"/>
                  <a:t>		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𝑋</m:t>
                            </m:r>
                          </m:e>
                        </m:acc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/>
                          </a:rPr>
                          <m:t>1.96</m:t>
                        </m:r>
                        <m:r>
                          <a:rPr lang="en-US" sz="2400" i="1">
                            <a:latin typeface="Cambria Math"/>
                          </a:rPr>
                          <m:t>∗</m:t>
                        </m:r>
                        <m:f>
                          <m:fPr>
                            <m:type m:val="skw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𝜎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  <m:r>
                          <a:rPr lang="en-US" sz="2400" i="1">
                            <a:latin typeface="Cambria Math"/>
                          </a:rPr>
                          <m:t> ,</m:t>
                        </m:r>
                        <m:acc>
                          <m:accPr>
                            <m:chr m:val="̅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𝑋</m:t>
                            </m:r>
                          </m:e>
                        </m:acc>
                        <m:r>
                          <a:rPr lang="en-US" sz="2400" i="1">
                            <a:latin typeface="Cambria Math"/>
                          </a:rPr>
                          <m:t>+</m:t>
                        </m:r>
                        <m:r>
                          <a:rPr lang="en-US" sz="2400" b="0" i="1" smtClean="0">
                            <a:latin typeface="Cambria Math"/>
                          </a:rPr>
                          <m:t>1.96</m:t>
                        </m:r>
                        <m:r>
                          <a:rPr lang="en-US" sz="2400" i="1">
                            <a:latin typeface="Cambria Math"/>
                          </a:rPr>
                          <m:t>∗</m:t>
                        </m:r>
                        <m:f>
                          <m:fPr>
                            <m:type m:val="skw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𝜎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</m:e>
                    </m:d>
                  </m:oMath>
                </a14:m>
                <a:endParaRPr lang="en-US" sz="2400" dirty="0"/>
              </a:p>
              <a:p>
                <a:pPr marL="400050" lvl="1" indent="0">
                  <a:buNone/>
                </a:pPr>
                <a:r>
                  <a:rPr lang="en-US" sz="2000" dirty="0" smtClean="0"/>
                  <a:t>		</a:t>
                </a:r>
              </a:p>
              <a:p>
                <a:pPr lvl="1" indent="-342900"/>
                <a:endParaRPr lang="en-US" sz="2000" i="1" dirty="0"/>
              </a:p>
              <a:p>
                <a:pPr lvl="1" indent="-342900"/>
                <a:endParaRPr lang="en-US" sz="2000" i="1" dirty="0" smtClean="0"/>
              </a:p>
              <a:p>
                <a:endParaRPr lang="en-US" sz="2400" dirty="0"/>
              </a:p>
              <a:p>
                <a:pPr marL="0" indent="0">
                  <a:buNone/>
                </a:pPr>
                <a:endParaRPr lang="en-US" sz="2400" dirty="0"/>
              </a:p>
              <a:p>
                <a:endParaRPr lang="en-US" sz="2400" dirty="0" smtClean="0"/>
              </a:p>
              <a:p>
                <a:endParaRPr lang="en-US" sz="2400" dirty="0"/>
              </a:p>
              <a:p>
                <a:endParaRPr lang="en-US" sz="2400" dirty="0" smtClean="0"/>
              </a:p>
              <a:p>
                <a:endParaRPr lang="en-US" sz="2400" dirty="0"/>
              </a:p>
              <a:p>
                <a:endParaRPr lang="en-US" sz="2400" dirty="0" smtClean="0"/>
              </a:p>
              <a:p>
                <a:pPr marL="0" indent="0">
                  <a:buNone/>
                </a:pPr>
                <a:endParaRPr lang="en-US" sz="2400" dirty="0" smtClean="0"/>
              </a:p>
              <a:p>
                <a:endParaRPr lang="en-US" sz="2400" dirty="0" smtClean="0"/>
              </a:p>
            </p:txBody>
          </p:sp>
        </mc:Choice>
        <mc:Fallback>
          <p:sp>
            <p:nvSpPr>
              <p:cNvPr id="5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7088" y="2121408"/>
                <a:ext cx="8102010" cy="4050792"/>
              </a:xfrm>
              <a:blipFill>
                <a:blip r:embed="rId3"/>
                <a:stretch>
                  <a:fillRect l="-1129" t="-2105" r="-15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Content Placeholder 2"/>
          <p:cNvSpPr txBox="1">
            <a:spLocks/>
          </p:cNvSpPr>
          <p:nvPr/>
        </p:nvSpPr>
        <p:spPr>
          <a:xfrm>
            <a:off x="1720784" y="4893203"/>
            <a:ext cx="8780015" cy="1269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tx1">
                  <a:lumMod val="65000"/>
                  <a:lumOff val="35000"/>
                </a:schemeClr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1">
                  <a:lumMod val="65000"/>
                  <a:lumOff val="35000"/>
                </a:schemeClr>
              </a:buClr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1">
                  <a:lumMod val="65000"/>
                  <a:lumOff val="35000"/>
                </a:schemeClr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tx1">
                  <a:lumMod val="65000"/>
                  <a:lumOff val="35000"/>
                </a:schemeClr>
              </a:buClr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tx1">
                  <a:lumMod val="65000"/>
                  <a:lumOff val="35000"/>
                </a:schemeClr>
              </a:buClr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94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Fact #4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923413" y="2121408"/>
                <a:ext cx="8091378" cy="4050792"/>
              </a:xfrm>
            </p:spPr>
            <p:txBody>
              <a:bodyPr>
                <a:normAutofit/>
              </a:bodyPr>
              <a:lstStyle/>
              <a:p>
                <a:r>
                  <a:rPr lang="en-US" sz="2800" dirty="0" smtClean="0"/>
                  <a:t>We will never KNOW the standard deviation,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2800" dirty="0" smtClean="0"/>
                  <a:t>!</a:t>
                </a:r>
              </a:p>
              <a:p>
                <a:r>
                  <a:rPr lang="en-US" sz="2800" dirty="0" smtClean="0"/>
                  <a:t>Luckily, we can approximate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2800" dirty="0" smtClean="0"/>
                  <a:t> using s.  </a:t>
                </a:r>
              </a:p>
              <a:p>
                <a:r>
                  <a:rPr lang="en-US" sz="2800" dirty="0" smtClean="0"/>
                  <a:t>BUT now we can’t use “1.96” anymore.  </a:t>
                </a:r>
              </a:p>
              <a:p>
                <a:r>
                  <a:rPr lang="en-US" sz="2800" dirty="0" smtClean="0"/>
                  <a:t>We’ll need to use a t-distribution.</a:t>
                </a:r>
                <a:endParaRPr lang="en-US" sz="28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23413" y="2121408"/>
                <a:ext cx="8091378" cy="4050792"/>
              </a:xfrm>
              <a:blipFill>
                <a:blip r:embed="rId2"/>
                <a:stretch>
                  <a:fillRect l="-1055" t="-24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0598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Operationalizing These Facts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To construct a 95% confidence interval using DATA, we use Excel to compute the following values – 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/>
                          </a:rPr>
                          <m:t>𝑋</m:t>
                        </m:r>
                      </m:e>
                    </m:acc>
                  </m:oMath>
                </a14:m>
                <a:r>
                  <a:rPr lang="en-US" dirty="0" smtClean="0"/>
                  <a:t>, s, and t </a:t>
                </a:r>
              </a:p>
              <a:p>
                <a:r>
                  <a:rPr lang="en-US" dirty="0" smtClean="0"/>
                  <a:t>To compute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/>
                          </a:rPr>
                          <m:t>𝑋</m:t>
                        </m:r>
                      </m:e>
                    </m:acc>
                    <m:r>
                      <a:rPr lang="en-US" b="0" i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dirty="0" smtClean="0"/>
                  <a:t> for data in column A - 	=AVERAGE(A:A)</a:t>
                </a:r>
              </a:p>
              <a:p>
                <a:r>
                  <a:rPr lang="en-US" dirty="0" smtClean="0"/>
                  <a:t>To compute s, for the same data -    	=STDEV.S(A:A)</a:t>
                </a:r>
              </a:p>
              <a:p>
                <a:r>
                  <a:rPr lang="en-US" dirty="0" smtClean="0"/>
                  <a:t>To compute t, for n data points - 	=T.INV(.975,n-1)</a:t>
                </a:r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303" t="-1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49435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Formula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3211033" y="2228730"/>
            <a:ext cx="751367" cy="2049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324100" y="2468791"/>
            <a:ext cx="9906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Sample mean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63532" y="3388932"/>
            <a:ext cx="2188535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Something a little bigger than </a:t>
            </a:r>
            <a:r>
              <a:rPr lang="en-US" u="sng" dirty="0"/>
              <a:t>1.96</a:t>
            </a:r>
            <a:r>
              <a:rPr lang="en-US" dirty="0"/>
              <a:t> for 95% Confidence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36982" y="4136269"/>
            <a:ext cx="315964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Sample standard deviation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43800" y="2905402"/>
            <a:ext cx="175968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Sample size</a:t>
            </a:r>
          </a:p>
        </p:txBody>
      </p:sp>
      <p:cxnSp>
        <p:nvCxnSpPr>
          <p:cNvPr id="12" name="Straight Arrow Connector 11"/>
          <p:cNvCxnSpPr>
            <a:stCxn id="8" idx="0"/>
          </p:cNvCxnSpPr>
          <p:nvPr/>
        </p:nvCxnSpPr>
        <p:spPr>
          <a:xfrm flipH="1" flipV="1">
            <a:off x="5219700" y="2555697"/>
            <a:ext cx="38100" cy="8332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10" idx="1"/>
          </p:cNvCxnSpPr>
          <p:nvPr/>
        </p:nvCxnSpPr>
        <p:spPr>
          <a:xfrm flipH="1" flipV="1">
            <a:off x="7200900" y="2514601"/>
            <a:ext cx="342900" cy="4916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16200000" flipV="1">
            <a:off x="5867400" y="2743200"/>
            <a:ext cx="1524000" cy="1219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428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793695"/>
            <a:ext cx="3470672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750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Takeaways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We learned how to construct a 95% confidence interval from raw data</a:t>
                </a:r>
              </a:p>
              <a:p>
                <a:r>
                  <a:rPr lang="en-US" dirty="0" smtClean="0"/>
                  <a:t>This interval is a range that usually straddles the unknown population mean,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303" t="-1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602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Custom 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1C9FF"/>
      </a:accent1>
      <a:accent2>
        <a:srgbClr val="EEEE30"/>
      </a:accent2>
      <a:accent3>
        <a:srgbClr val="ED7D31"/>
      </a:accent3>
      <a:accent4>
        <a:srgbClr val="FFC000"/>
      </a:accent4>
      <a:accent5>
        <a:srgbClr val="44546A"/>
      </a:accent5>
      <a:accent6>
        <a:srgbClr val="70AD47"/>
      </a:accent6>
      <a:hlink>
        <a:srgbClr val="0563C1"/>
      </a:hlink>
      <a:folHlink>
        <a:srgbClr val="954F72"/>
      </a:folHlink>
    </a:clrScheme>
    <a:fontScheme name="Wood Type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C6AE0645-98FF-411B-B0E9-59ABD78A0CC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827</TotalTime>
  <Words>196</Words>
  <Application>Microsoft Office PowerPoint</Application>
  <PresentationFormat>Widescreen</PresentationFormat>
  <Paragraphs>57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ＭＳ Ｐゴシック</vt:lpstr>
      <vt:lpstr>American Typewriter</vt:lpstr>
      <vt:lpstr>Arial</vt:lpstr>
      <vt:lpstr>Calibri</vt:lpstr>
      <vt:lpstr>Cambria Math</vt:lpstr>
      <vt:lpstr>Georgia</vt:lpstr>
      <vt:lpstr>Trebuchet MS</vt:lpstr>
      <vt:lpstr>Wingdings</vt:lpstr>
      <vt:lpstr>Wood Type</vt:lpstr>
      <vt:lpstr>Confidence Intervals</vt:lpstr>
      <vt:lpstr>Fact #1</vt:lpstr>
      <vt:lpstr>Fact #2</vt:lpstr>
      <vt:lpstr>Fact #3</vt:lpstr>
      <vt:lpstr>Fact #4</vt:lpstr>
      <vt:lpstr>Operationalizing These Facts</vt:lpstr>
      <vt:lpstr>The Formula</vt:lpstr>
      <vt:lpstr>Takeaways</vt:lpstr>
    </vt:vector>
  </TitlesOfParts>
  <Company>Kellogg School of Management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Brett Allan Saraniti</dc:creator>
  <cp:lastModifiedBy>Brett Allan Saraniti</cp:lastModifiedBy>
  <cp:revision>52</cp:revision>
  <dcterms:created xsi:type="dcterms:W3CDTF">2019-02-08T01:46:27Z</dcterms:created>
  <dcterms:modified xsi:type="dcterms:W3CDTF">2019-03-11T22:20:10Z</dcterms:modified>
</cp:coreProperties>
</file>