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1"/>
  </p:notesMasterIdLst>
  <p:sldIdLst>
    <p:sldId id="256" r:id="rId2"/>
    <p:sldId id="262" r:id="rId3"/>
    <p:sldId id="266" r:id="rId4"/>
    <p:sldId id="267" r:id="rId5"/>
    <p:sldId id="268" r:id="rId6"/>
    <p:sldId id="263" r:id="rId7"/>
    <p:sldId id="264" r:id="rId8"/>
    <p:sldId id="265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5D78-0F25-478B-B3C2-7C2A0C8D59A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7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5D78-0F25-478B-B3C2-7C2A0C8D59A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6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5D78-0F25-478B-B3C2-7C2A0C8D59A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76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Hypothesis Tests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 process of hypothesis testing to make statistical inferences</a:t>
            </a:r>
          </a:p>
          <a:p>
            <a:r>
              <a:rPr lang="en-US" dirty="0" smtClean="0"/>
              <a:t>The process works in following way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8982" y="2121408"/>
            <a:ext cx="7729266" cy="4050792"/>
          </a:xfrm>
        </p:spPr>
        <p:txBody>
          <a:bodyPr/>
          <a:lstStyle/>
          <a:p>
            <a:r>
              <a:rPr lang="en-US" dirty="0" smtClean="0"/>
              <a:t>I would like to prove to you that the real mean is at least 5000.</a:t>
            </a:r>
          </a:p>
          <a:p>
            <a:r>
              <a:rPr lang="en-US" dirty="0" smtClean="0"/>
              <a:t>We set up a pair of hypotheses called the null and alternative:</a:t>
            </a:r>
          </a:p>
          <a:p>
            <a:pPr marL="57150" indent="0">
              <a:buNone/>
            </a:pP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: </a:t>
            </a:r>
            <a:r>
              <a:rPr lang="el-GR" i="1" dirty="0"/>
              <a:t>μ</a:t>
            </a:r>
            <a:r>
              <a:rPr lang="en-US" i="1" dirty="0"/>
              <a:t> </a:t>
            </a:r>
            <a:r>
              <a:rPr lang="en-US" dirty="0"/>
              <a:t>≤ </a:t>
            </a:r>
            <a:r>
              <a:rPr lang="en-US" dirty="0" smtClean="0"/>
              <a:t>5000</a:t>
            </a:r>
            <a:r>
              <a:rPr lang="en-US" dirty="0"/>
              <a:t>		</a:t>
            </a:r>
          </a:p>
          <a:p>
            <a:pPr marL="57150" indent="0">
              <a:buNone/>
            </a:pP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: </a:t>
            </a:r>
            <a:r>
              <a:rPr lang="el-GR" i="1" dirty="0"/>
              <a:t>μ</a:t>
            </a:r>
            <a:r>
              <a:rPr lang="en-US" i="1" dirty="0"/>
              <a:t> &gt; </a:t>
            </a:r>
            <a:r>
              <a:rPr lang="en-US" dirty="0" smtClean="0"/>
              <a:t>5000</a:t>
            </a:r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 smtClean="0"/>
              <a:t>Notice that the fact we are trying to prove is given as the alternative hypothesis.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Next…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451926" y="2121408"/>
                <a:ext cx="6676321" cy="4050792"/>
              </a:xfrm>
            </p:spPr>
            <p:txBody>
              <a:bodyPr/>
              <a:lstStyle/>
              <a:p>
                <a:r>
                  <a:rPr lang="en-US" dirty="0" smtClean="0"/>
                  <a:t>Now we gather data and use it to compute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dirty="0"/>
                  <a:t>, s, and </a:t>
                </a:r>
                <a:r>
                  <a:rPr lang="en-US" dirty="0" smtClean="0"/>
                  <a:t>n.</a:t>
                </a:r>
              </a:p>
              <a:p>
                <a:r>
                  <a:rPr lang="en-US" dirty="0" smtClean="0"/>
                  <a:t>Then we ask:  If the null hypothesis is true, how surprising would it be to have data as extreme as ours?</a:t>
                </a:r>
              </a:p>
              <a:p>
                <a:r>
                  <a:rPr lang="en-US" dirty="0" smtClean="0"/>
                  <a:t>Also, we need to establish the necessary “burden of proof”   The acceptable probability of rejecting the null hypothesis incorrectly is known as alpha and is often given as 5%.  You may require more proof or less.  Up to you.</a:t>
                </a:r>
              </a:p>
              <a:p>
                <a:r>
                  <a:rPr lang="en-US" dirty="0" smtClean="0"/>
                  <a:t>The answer comes from the Central Limit Theorem &amp; the t-distribution!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51926" y="2121408"/>
                <a:ext cx="6676321" cy="4050792"/>
              </a:xfrm>
              <a:blipFill>
                <a:blip r:embed="rId2"/>
                <a:stretch>
                  <a:fillRect l="-365" t="-1654" r="-2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46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Finally…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23854" y="2121408"/>
                <a:ext cx="7304393" cy="4050792"/>
              </a:xfrm>
            </p:spPr>
            <p:txBody>
              <a:bodyPr/>
              <a:lstStyle/>
              <a:p>
                <a:r>
                  <a:rPr lang="en-US" dirty="0" smtClean="0"/>
                  <a:t>We know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dirty="0" smtClean="0"/>
                  <a:t> is normally distributed and that </a:t>
                </a:r>
                <a:r>
                  <a:rPr lang="en-US" dirty="0" smtClean="0"/>
                  <a:t>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So we plug in the values we computed earlier to compute the “t-statistic”</a:t>
                </a:r>
              </a:p>
              <a:p>
                <a:r>
                  <a:rPr lang="en-US" dirty="0" smtClean="0"/>
                  <a:t>Large t statistics are unlikely and so if t is extreme then we will reject the null hypothesis because the data is inconsistent with its truth.</a:t>
                </a:r>
              </a:p>
              <a:p>
                <a:r>
                  <a:rPr lang="en-US" dirty="0" smtClean="0"/>
                  <a:t>The probability of getting results as unlikely as ours IF the null hypothesis is true is called the p-value or the significance of the test.</a:t>
                </a:r>
              </a:p>
              <a:p>
                <a:r>
                  <a:rPr lang="en-US" dirty="0" smtClean="0"/>
                  <a:t>Some examples will help </a:t>
                </a:r>
                <a:r>
                  <a:rPr lang="en-US" dirty="0" smtClean="0">
                    <a:sym typeface="Wingdings" panose="05000000000000000000" pitchFamily="2" charset="2"/>
                  </a:rPr>
                  <a:t>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854" y="2121408"/>
                <a:ext cx="7304393" cy="4050792"/>
              </a:xfrm>
              <a:blipFill>
                <a:blip r:embed="rId2"/>
                <a:stretch>
                  <a:fillRect l="-334" t="-1654" r="-83" b="-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5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Hypothesis Tests:  </a:t>
            </a:r>
            <a:r>
              <a:rPr lang="en-US" sz="3600" dirty="0" smtClean="0"/>
              <a:t>3 Styles: #1 </a:t>
            </a:r>
            <a:r>
              <a:rPr lang="en-US" sz="3200" dirty="0" smtClean="0">
                <a:solidFill>
                  <a:srgbClr val="00B050"/>
                </a:solidFill>
              </a:rPr>
              <a:t>Ho </a:t>
            </a:r>
            <a:r>
              <a:rPr lang="en-US" sz="3200" dirty="0">
                <a:solidFill>
                  <a:srgbClr val="00B050"/>
                </a:solidFill>
              </a:rPr>
              <a:t>≤</a:t>
            </a:r>
            <a:endParaRPr lang="en-US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06982" y="2121408"/>
                <a:ext cx="7221266" cy="4050792"/>
              </a:xfrm>
            </p:spPr>
            <p:txBody>
              <a:bodyPr>
                <a:normAutofit fontScale="85000" lnSpcReduction="20000"/>
              </a:bodyPr>
              <a:lstStyle/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</a:t>
                </a:r>
                <a:r>
                  <a:rPr lang="en-US" sz="2800" dirty="0"/>
                  <a:t>≤ 60		</a:t>
                </a:r>
              </a:p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a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&gt; </a:t>
                </a:r>
                <a:r>
                  <a:rPr lang="en-US" sz="2800" dirty="0"/>
                  <a:t>60</a:t>
                </a:r>
              </a:p>
              <a:p>
                <a:pPr marL="0" indent="0">
                  <a:buNone/>
                </a:pPr>
                <a:r>
                  <a:rPr lang="en-US" sz="2800" dirty="0"/>
                  <a:t>We gather data and compute: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sz="2800">
                        <a:latin typeface="Cambria Math"/>
                      </a:rPr>
                      <m:t>, </m:t>
                    </m:r>
                  </m:oMath>
                </a14:m>
                <a:r>
                  <a:rPr lang="en-US" sz="2800" dirty="0">
                    <a:sym typeface="Wingdings" pitchFamily="2" charset="2"/>
                  </a:rPr>
                  <a:t>s, and n.  </a:t>
                </a:r>
                <a:endParaRPr lang="en-US" sz="2800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sym typeface="Wingdings" pitchFamily="2" charset="2"/>
                  </a:rPr>
                  <a:t>Plug </a:t>
                </a:r>
                <a:r>
                  <a:rPr lang="en-US" sz="2800" dirty="0">
                    <a:sym typeface="Wingdings" pitchFamily="2" charset="2"/>
                  </a:rPr>
                  <a:t>them into this formula:   </a:t>
                </a:r>
                <a:r>
                  <a:rPr lang="en-US" sz="2800" dirty="0" smtClean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𝑡</m:t>
                    </m:r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 </m:t>
                            </m:r>
                          </m:e>
                        </m:acc>
                        <m:r>
                          <a:rPr lang="en-US" sz="2800" i="1">
                            <a:latin typeface="Cambria Math"/>
                            <a:sym typeface="Wingdings" pitchFamily="2" charset="2"/>
                          </a:rPr>
                          <m:t>−60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>
                                    <a:latin typeface="Cambria Math"/>
                                    <a:sym typeface="Wingdings" pitchFamily="2" charset="2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Use t to compute the p-value</a:t>
                </a: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p = T.DIST.RT(t,n-1)</a:t>
                </a: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If p &lt; </a:t>
                </a:r>
                <a:r>
                  <a:rPr lang="el-GR" sz="2800" dirty="0">
                    <a:sym typeface="Wingdings" pitchFamily="2" charset="2"/>
                  </a:rPr>
                  <a:t>α</a:t>
                </a:r>
                <a:r>
                  <a:rPr lang="en-US" sz="2800" dirty="0">
                    <a:sym typeface="Wingdings" pitchFamily="2" charset="2"/>
                  </a:rPr>
                  <a:t>  we REJECT H</a:t>
                </a:r>
                <a:r>
                  <a:rPr lang="en-US" sz="2800" baseline="-25000" dirty="0">
                    <a:sym typeface="Wingdings" pitchFamily="2" charset="2"/>
                  </a:rPr>
                  <a:t>0</a:t>
                </a:r>
                <a:r>
                  <a:rPr lang="en-US" sz="2800" dirty="0">
                    <a:sym typeface="Wingdings" pitchFamily="2" charset="2"/>
                  </a:rPr>
                  <a:t>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5715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06982" y="2121408"/>
                <a:ext cx="7221266" cy="4050792"/>
              </a:xfrm>
              <a:blipFill>
                <a:blip r:embed="rId3"/>
                <a:stretch>
                  <a:fillRect l="-1350" t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689" y="3657600"/>
            <a:ext cx="23050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2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Hypothesis Tests:  </a:t>
            </a:r>
            <a:r>
              <a:rPr lang="en-US" sz="4000" dirty="0" smtClean="0"/>
              <a:t>#2  </a:t>
            </a:r>
            <a:r>
              <a:rPr lang="en-US" sz="3600" dirty="0">
                <a:solidFill>
                  <a:srgbClr val="00B050"/>
                </a:solidFill>
              </a:rPr>
              <a:t>Ho ≥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83708" y="2121408"/>
                <a:ext cx="7544539" cy="4050792"/>
              </a:xfrm>
            </p:spPr>
            <p:txBody>
              <a:bodyPr>
                <a:normAutofit fontScale="92500" lnSpcReduction="20000"/>
              </a:bodyPr>
              <a:lstStyle/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</a:t>
                </a:r>
                <a:r>
                  <a:rPr lang="en-US" sz="2800" dirty="0"/>
                  <a:t>≥ 350		</a:t>
                </a:r>
              </a:p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a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&lt; </a:t>
                </a:r>
                <a:r>
                  <a:rPr lang="en-US" sz="2800" dirty="0"/>
                  <a:t>350</a:t>
                </a:r>
              </a:p>
              <a:p>
                <a:pPr marL="0" indent="0">
                  <a:buNone/>
                </a:pPr>
                <a:r>
                  <a:rPr lang="en-US" sz="2800" dirty="0"/>
                  <a:t>We gather data and compute: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sz="2800">
                        <a:latin typeface="Cambria Math"/>
                      </a:rPr>
                      <m:t>, </m:t>
                    </m:r>
                  </m:oMath>
                </a14:m>
                <a:r>
                  <a:rPr lang="en-US" sz="2800" dirty="0">
                    <a:sym typeface="Wingdings" pitchFamily="2" charset="2"/>
                  </a:rPr>
                  <a:t>s, and n.  </a:t>
                </a:r>
                <a:endParaRPr lang="en-US" sz="2800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 smtClean="0">
                    <a:sym typeface="Wingdings" pitchFamily="2" charset="2"/>
                  </a:rPr>
                  <a:t>Plug </a:t>
                </a:r>
                <a:r>
                  <a:rPr lang="en-US" sz="2800" dirty="0">
                    <a:sym typeface="Wingdings" pitchFamily="2" charset="2"/>
                  </a:rPr>
                  <a:t>them into this formula: 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𝑡</m:t>
                    </m:r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 </m:t>
                            </m:r>
                          </m:e>
                        </m:acc>
                        <m:r>
                          <a:rPr lang="en-US" sz="2800" i="1">
                            <a:latin typeface="Cambria Math"/>
                            <a:sym typeface="Wingdings" pitchFamily="2" charset="2"/>
                          </a:rPr>
                          <m:t>−350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>
                                    <a:latin typeface="Cambria Math"/>
                                    <a:sym typeface="Wingdings" pitchFamily="2" charset="2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Use t to compute the p-value</a:t>
                </a: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p = T.DIST(t,n-1,1)</a:t>
                </a: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If p &lt; </a:t>
                </a:r>
                <a:r>
                  <a:rPr lang="el-GR" sz="2800" dirty="0">
                    <a:sym typeface="Wingdings" pitchFamily="2" charset="2"/>
                  </a:rPr>
                  <a:t>α</a:t>
                </a:r>
                <a:r>
                  <a:rPr lang="en-US" sz="2800" dirty="0">
                    <a:sym typeface="Wingdings" pitchFamily="2" charset="2"/>
                  </a:rPr>
                  <a:t>  we REJECT H</a:t>
                </a:r>
                <a:r>
                  <a:rPr lang="en-US" sz="2800" baseline="-25000" dirty="0">
                    <a:sym typeface="Wingdings" pitchFamily="2" charset="2"/>
                  </a:rPr>
                  <a:t>0</a:t>
                </a:r>
                <a:r>
                  <a:rPr lang="en-US" sz="2800" dirty="0">
                    <a:sym typeface="Wingdings" pitchFamily="2" charset="2"/>
                  </a:rPr>
                  <a:t>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5715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83708" y="2121408"/>
                <a:ext cx="7544539" cy="4050792"/>
              </a:xfrm>
              <a:blipFill>
                <a:blip r:embed="rId3"/>
                <a:stretch>
                  <a:fillRect l="-1455" t="-4211" b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684743" y="3883891"/>
            <a:ext cx="230505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Hypothesis Tests:  #3  </a:t>
            </a:r>
            <a:r>
              <a:rPr lang="en-US" sz="4400" dirty="0">
                <a:solidFill>
                  <a:srgbClr val="00B050"/>
                </a:solidFill>
              </a:rPr>
              <a:t>Ho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00582" y="2121408"/>
                <a:ext cx="7627666" cy="4050792"/>
              </a:xfrm>
            </p:spPr>
            <p:txBody>
              <a:bodyPr>
                <a:normAutofit fontScale="92500" lnSpcReduction="20000"/>
              </a:bodyPr>
              <a:lstStyle/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0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</a:t>
                </a:r>
                <a:r>
                  <a:rPr lang="en-US" sz="2800" dirty="0"/>
                  <a:t>= 0.42		</a:t>
                </a:r>
              </a:p>
              <a:p>
                <a:pPr marL="57150" indent="0">
                  <a:buNone/>
                </a:pPr>
                <a:r>
                  <a:rPr lang="en-US" sz="2800" dirty="0"/>
                  <a:t>H</a:t>
                </a:r>
                <a:r>
                  <a:rPr lang="en-US" sz="2800" baseline="-25000" dirty="0"/>
                  <a:t>a</a:t>
                </a:r>
                <a:r>
                  <a:rPr lang="en-US" sz="2800" dirty="0"/>
                  <a:t>: </a:t>
                </a:r>
                <a:r>
                  <a:rPr lang="el-GR" sz="2800" i="1" dirty="0"/>
                  <a:t>μ</a:t>
                </a:r>
                <a:r>
                  <a:rPr lang="en-US" sz="2800" i="1" dirty="0"/>
                  <a:t> ≠ </a:t>
                </a:r>
                <a:r>
                  <a:rPr lang="en-US" sz="2800" dirty="0"/>
                  <a:t>0.42</a:t>
                </a:r>
              </a:p>
              <a:p>
                <a:pPr marL="57150" indent="0">
                  <a:buNone/>
                </a:pPr>
                <a:r>
                  <a:rPr lang="en-US" sz="2800" dirty="0"/>
                  <a:t>We gather data and compute: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sz="2800">
                        <a:latin typeface="Cambria Math"/>
                      </a:rPr>
                      <m:t>, </m:t>
                    </m:r>
                  </m:oMath>
                </a14:m>
                <a:r>
                  <a:rPr lang="en-US" sz="2800" dirty="0">
                    <a:sym typeface="Wingdings" pitchFamily="2" charset="2"/>
                  </a:rPr>
                  <a:t>s, and n.  </a:t>
                </a:r>
                <a:endParaRPr lang="en-US" sz="2800" dirty="0" smtClean="0">
                  <a:sym typeface="Wingdings" pitchFamily="2" charset="2"/>
                </a:endParaRPr>
              </a:p>
              <a:p>
                <a:pPr marL="57150" indent="0">
                  <a:buNone/>
                </a:pPr>
                <a:r>
                  <a:rPr lang="en-US" sz="2800" dirty="0" smtClean="0">
                    <a:sym typeface="Wingdings" pitchFamily="2" charset="2"/>
                  </a:rPr>
                  <a:t>Plug </a:t>
                </a:r>
                <a:r>
                  <a:rPr lang="en-US" sz="2800" dirty="0">
                    <a:sym typeface="Wingdings" pitchFamily="2" charset="2"/>
                  </a:rPr>
                  <a:t>them into this formula: 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𝑡</m:t>
                    </m:r>
                    <m:r>
                      <a:rPr lang="en-US" sz="2800" i="1">
                        <a:latin typeface="Cambria Math"/>
                        <a:sym typeface="Wingdings" pitchFamily="2" charset="2"/>
                      </a:rPr>
                      <m:t>=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𝑋</m:t>
                            </m:r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 </m:t>
                            </m:r>
                          </m:e>
                        </m:acc>
                        <m:r>
                          <a:rPr lang="en-US" sz="2800" i="1">
                            <a:latin typeface="Cambria Math"/>
                            <a:sym typeface="Wingdings" pitchFamily="2" charset="2"/>
                          </a:rPr>
                          <m:t>−0.42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en-US" sz="2800" i="1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sym typeface="Wingdings" pitchFamily="2" charset="2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>
                                    <a:latin typeface="Cambria Math"/>
                                    <a:sym typeface="Wingdings" pitchFamily="2" charset="2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</m:oMath>
                </a14:m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Use t to compute the p-value</a:t>
                </a: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p = T.DIST.2T(abs(t),n-1)</a:t>
                </a:r>
              </a:p>
              <a:p>
                <a:pPr marL="0" indent="0">
                  <a:buNone/>
                </a:pPr>
                <a:endParaRPr lang="en-US" sz="2800" dirty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If p &lt; </a:t>
                </a:r>
                <a:r>
                  <a:rPr lang="el-GR" sz="2800" dirty="0">
                    <a:sym typeface="Wingdings" pitchFamily="2" charset="2"/>
                  </a:rPr>
                  <a:t>α</a:t>
                </a:r>
                <a:r>
                  <a:rPr lang="en-US" sz="2800" dirty="0">
                    <a:sym typeface="Wingdings" pitchFamily="2" charset="2"/>
                  </a:rPr>
                  <a:t>  we REJECT H</a:t>
                </a:r>
                <a:r>
                  <a:rPr lang="en-US" sz="2800" baseline="-25000" dirty="0">
                    <a:sym typeface="Wingdings" pitchFamily="2" charset="2"/>
                  </a:rPr>
                  <a:t>0</a:t>
                </a:r>
                <a:r>
                  <a:rPr lang="en-US" sz="2800" dirty="0">
                    <a:sym typeface="Wingdings" pitchFamily="2" charset="2"/>
                  </a:rPr>
                  <a:t>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5715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00582" y="2121408"/>
                <a:ext cx="7627666" cy="4050792"/>
              </a:xfrm>
              <a:blipFill>
                <a:blip r:embed="rId3"/>
                <a:stretch>
                  <a:fillRect l="-1438" t="-4211" b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9732" y="3829950"/>
            <a:ext cx="2441448" cy="13316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732" y="4471955"/>
            <a:ext cx="635584" cy="47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21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learned how to </a:t>
            </a:r>
            <a:r>
              <a:rPr lang="en-US" dirty="0" smtClean="0"/>
              <a:t>set up and conduct hypothesis tests</a:t>
            </a:r>
          </a:p>
          <a:p>
            <a:r>
              <a:rPr lang="en-US" dirty="0" smtClean="0"/>
              <a:t>This process is common, important, and also confusing.  We’ll practice it a lot moving forward to make sure it makes sense.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877</TotalTime>
  <Words>158</Words>
  <Application>Microsoft Office PowerPoint</Application>
  <PresentationFormat>Widescreen</PresentationFormat>
  <Paragraphs>61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Cambria Math</vt:lpstr>
      <vt:lpstr>Georgia</vt:lpstr>
      <vt:lpstr>Trebuchet MS</vt:lpstr>
      <vt:lpstr>Wingdings</vt:lpstr>
      <vt:lpstr>Wood Type</vt:lpstr>
      <vt:lpstr>Hypothesis Tests</vt:lpstr>
      <vt:lpstr>Big Idea</vt:lpstr>
      <vt:lpstr>Statistical Proof</vt:lpstr>
      <vt:lpstr>Next…</vt:lpstr>
      <vt:lpstr>Finally…</vt:lpstr>
      <vt:lpstr>Hypothesis Tests:  3 Styles: #1 Ho ≤</vt:lpstr>
      <vt:lpstr>Hypothesis Tests:  #2  Ho ≥</vt:lpstr>
      <vt:lpstr>Hypothesis Tests:  #3  Ho =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55</cp:revision>
  <dcterms:created xsi:type="dcterms:W3CDTF">2019-02-08T01:46:27Z</dcterms:created>
  <dcterms:modified xsi:type="dcterms:W3CDTF">2019-03-12T19:36:35Z</dcterms:modified>
</cp:coreProperties>
</file>