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3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3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3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5000"/>
              </a:lnSpc>
              <a:defRPr sz="7200" b="1" cap="none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AF60A-713C-41BA-9788-4C493DDC0A9C}" type="datetimeFigureOut">
              <a:rPr lang="en-US" dirty="0"/>
              <a:t>2/19/2019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 b="1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E0FA7-C445-42F7-AF66-A4F5A6FC8A9C}" type="datetimeFigureOut">
              <a:rPr lang="en-US" dirty="0"/>
              <a:t>2/19/2019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AC5C5-1A57-4420-8AFB-CE41693A794B}" type="datetimeFigureOut">
              <a:rPr lang="en-US" dirty="0"/>
              <a:t>2/19/2019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C08AF-84E6-4329-8E67-FEA434B47075}" type="datetimeFigureOut">
              <a:rPr lang="en-US" dirty="0"/>
              <a:t>2/19/2019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3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5000"/>
              </a:lnSpc>
              <a:defRPr sz="7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4F6EE328-6AFF-436B-881F-213D56084544}" type="datetimeFigureOut">
              <a:rPr lang="en-US" dirty="0"/>
              <a:t>2/19/2019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2069A-09EE-4C7C-86A4-2314A404921D}" type="datetimeFigureOut">
              <a:rPr lang="en-US" dirty="0"/>
              <a:t>2/19/2019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EE7F1-171E-411F-96CA-A251A21496E7}" type="datetimeFigureOut">
              <a:rPr lang="en-US" dirty="0"/>
              <a:t>2/19/2019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2C98D-A273-4547-9B92-97D7769F71A6}" type="datetimeFigureOut">
              <a:rPr lang="en-US" dirty="0"/>
              <a:t>2/19/2019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7CD67-0644-446C-B2AD-1C09BF34F286}" type="datetimeFigureOut">
              <a:rPr lang="en-US" dirty="0"/>
              <a:t>2/19/2019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80828-6983-48AD-9E27-CBD3696F837E}" type="datetimeFigureOut">
              <a:rPr lang="en-US" dirty="0"/>
              <a:t>2/19/2019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EFB91-0324-450E-B17F-36DC0ECCE413}" type="datetimeFigureOut">
              <a:rPr lang="en-US" dirty="0"/>
              <a:t>2/19/2019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52E37674-C1BA-4107-9B06-6D4CAC3A3DF5}" type="datetimeFigureOut">
              <a:rPr lang="en-US" dirty="0"/>
              <a:t>2/19/2019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n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1" kern="1200" cap="none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Exponents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3250276" y="5174613"/>
            <a:ext cx="7891272" cy="1069848"/>
          </a:xfrm>
        </p:spPr>
        <p:txBody>
          <a:bodyPr/>
          <a:lstStyle/>
          <a:p>
            <a:pPr algn="r"/>
            <a:endParaRPr lang="en-US" dirty="0" smtClean="0"/>
          </a:p>
          <a:p>
            <a:pPr algn="r"/>
            <a:r>
              <a:rPr lang="en-US" dirty="0" smtClean="0"/>
              <a:t>Professor Brett A. Saraniti</a:t>
            </a:r>
          </a:p>
          <a:p>
            <a:pPr algn="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4217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Exponents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sz="3733" dirty="0" smtClean="0"/>
                  <a:t> </a:t>
                </a:r>
                <a:r>
                  <a:rPr lang="en-US" sz="3733" dirty="0"/>
                  <a:t>Exponents denote a type of multiplication –</a:t>
                </a:r>
              </a:p>
              <a:p>
                <a:endParaRPr lang="en-US" sz="3733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733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733" i="1">
                              <a:latin typeface="Cambria Math"/>
                            </a:rPr>
                            <m:t>𝑋</m:t>
                          </m:r>
                        </m:e>
                        <m:sup>
                          <m:r>
                            <a:rPr lang="en-US" sz="3733" i="1">
                              <a:latin typeface="Cambria Math"/>
                            </a:rPr>
                            <m:t>𝑛</m:t>
                          </m:r>
                        </m:sup>
                      </m:sSup>
                      <m:r>
                        <a:rPr lang="en-US" sz="3733" i="1">
                          <a:latin typeface="Cambria Math"/>
                        </a:rPr>
                        <m:t>=</m:t>
                      </m:r>
                      <m:limLow>
                        <m:limLowPr>
                          <m:ctrlPr>
                            <a:rPr lang="en-US" sz="3733" i="1">
                              <a:latin typeface="Cambria Math" panose="02040503050406030204" pitchFamily="18" charset="0"/>
                            </a:rPr>
                          </m:ctrlPr>
                        </m:limLowPr>
                        <m:e>
                          <m:groupChr>
                            <m:groupChrPr>
                              <m:chr m:val="⏟"/>
                              <m:ctrlPr>
                                <a:rPr lang="en-US" sz="3733" i="1">
                                  <a:latin typeface="Cambria Math" panose="02040503050406030204" pitchFamily="18" charset="0"/>
                                </a:rPr>
                              </m:ctrlPr>
                            </m:groupChrPr>
                            <m:e>
                              <m:r>
                                <a:rPr lang="en-US" sz="3733" i="1">
                                  <a:latin typeface="Cambria Math"/>
                                </a:rPr>
                                <m:t>𝑋</m:t>
                              </m:r>
                              <m:r>
                                <a:rPr lang="en-US" sz="3733" i="1">
                                  <a:latin typeface="Cambria Math"/>
                                  <a:ea typeface="Cambria Math"/>
                                </a:rPr>
                                <m:t>∙</m:t>
                              </m:r>
                              <m:r>
                                <a:rPr lang="en-US" sz="3733" i="1">
                                  <a:latin typeface="Cambria Math"/>
                                  <a:ea typeface="Cambria Math"/>
                                </a:rPr>
                                <m:t>𝑋</m:t>
                              </m:r>
                              <m:r>
                                <a:rPr lang="en-US" sz="3733" i="1">
                                  <a:latin typeface="Cambria Math"/>
                                  <a:ea typeface="Cambria Math"/>
                                </a:rPr>
                                <m:t>∙</m:t>
                              </m:r>
                              <m:r>
                                <a:rPr lang="en-US" sz="3733" i="1">
                                  <a:latin typeface="Cambria Math"/>
                                  <a:ea typeface="Cambria Math"/>
                                </a:rPr>
                                <m:t>𝑋</m:t>
                              </m:r>
                              <m:r>
                                <a:rPr lang="en-US" sz="3733" i="1">
                                  <a:latin typeface="Cambria Math"/>
                                  <a:ea typeface="Cambria Math"/>
                                </a:rPr>
                                <m:t>∙ … ∙</m:t>
                              </m:r>
                              <m:r>
                                <a:rPr lang="en-US" sz="3733" i="1">
                                  <a:latin typeface="Cambria Math"/>
                                  <a:ea typeface="Cambria Math"/>
                                </a:rPr>
                                <m:t>𝑋</m:t>
                              </m:r>
                              <m:r>
                                <m:rPr>
                                  <m:nor/>
                                </m:rPr>
                                <a:rPr lang="en-US" sz="3733" dirty="0"/>
                                <m:t> </m:t>
                              </m:r>
                            </m:e>
                          </m:groupChr>
                        </m:e>
                        <m:lim>
                          <m:r>
                            <a:rPr lang="en-US" sz="3733" i="1">
                              <a:latin typeface="Cambria Math"/>
                            </a:rPr>
                            <m:t>𝑛</m:t>
                          </m:r>
                          <m:r>
                            <a:rPr lang="en-US" sz="3733" i="1">
                              <a:latin typeface="Cambria Math"/>
                            </a:rPr>
                            <m:t>  </m:t>
                          </m:r>
                          <m:r>
                            <m:rPr>
                              <m:sty m:val="p"/>
                            </m:rPr>
                            <a:rPr lang="en-US" sz="3733">
                              <a:latin typeface="Cambria Math"/>
                            </a:rPr>
                            <m:t>times</m:t>
                          </m:r>
                        </m:lim>
                      </m:limLow>
                    </m:oMath>
                  </m:oMathPara>
                </a14:m>
                <a:endParaRPr lang="en-US" sz="3733" dirty="0"/>
              </a:p>
              <a:p>
                <a:pPr marL="0" indent="0">
                  <a:buNone/>
                </a:pPr>
                <a:endParaRPr lang="en-US" sz="3733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733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733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e>
                        <m:sup>
                          <m:r>
                            <a:rPr lang="en-US" sz="3733" i="1">
                              <a:latin typeface="Cambria Math"/>
                            </a:rPr>
                            <m:t>3</m:t>
                          </m:r>
                        </m:sup>
                      </m:sSup>
                      <m:r>
                        <a:rPr lang="en-US" sz="3733" i="1">
                          <a:latin typeface="Cambria Math"/>
                        </a:rPr>
                        <m:t>=</m:t>
                      </m:r>
                      <m:r>
                        <a:rPr lang="en-US" sz="3733" b="0" i="1" smtClean="0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US" sz="3733" i="1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3733" b="0" i="1" smtClean="0">
                          <a:latin typeface="Cambria Math" panose="02040503050406030204" pitchFamily="18" charset="0"/>
                          <a:ea typeface="Cambria Math"/>
                        </a:rPr>
                        <m:t>5</m:t>
                      </m:r>
                      <m:r>
                        <a:rPr lang="en-US" sz="3733" i="1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3733" b="0" i="1" smtClean="0">
                          <a:latin typeface="Cambria Math" panose="02040503050406030204" pitchFamily="18" charset="0"/>
                          <a:ea typeface="Cambria Math"/>
                        </a:rPr>
                        <m:t>5</m:t>
                      </m:r>
                      <m:r>
                        <a:rPr lang="en-US" sz="3733" i="1">
                          <a:latin typeface="Cambria Math"/>
                          <a:ea typeface="Cambria Math"/>
                        </a:rPr>
                        <m:t>=1</m:t>
                      </m:r>
                      <m:r>
                        <a:rPr lang="en-US" sz="3733" b="0" i="1" smtClean="0">
                          <a:latin typeface="Cambria Math" panose="02040503050406030204" pitchFamily="18" charset="0"/>
                          <a:ea typeface="Cambria Math"/>
                        </a:rPr>
                        <m:t>25</m:t>
                      </m:r>
                    </m:oMath>
                  </m:oMathPara>
                </a14:m>
                <a:endParaRPr lang="en-US" sz="3733" dirty="0"/>
              </a:p>
              <a:p>
                <a:pPr marL="0" indent="0">
                  <a:buNone/>
                </a:pPr>
                <a:endParaRPr lang="en-US" sz="3733" dirty="0"/>
              </a:p>
              <a:p>
                <a:pPr marL="0" indent="0">
                  <a:buNone/>
                </a:pPr>
                <a:endParaRPr lang="en-US" sz="3733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333" t="-39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39974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Exponents – Special Cases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069848" y="2121408"/>
                <a:ext cx="9196370" cy="4050792"/>
              </a:xfrm>
            </p:spPr>
            <p:txBody>
              <a:bodyPr/>
              <a:lstStyle/>
              <a:p>
                <a:r>
                  <a:rPr lang="en-US" sz="3733" dirty="0" smtClean="0"/>
                  <a:t> </a:t>
                </a:r>
                <a:r>
                  <a:rPr lang="en-US" sz="3733" b="1" dirty="0" smtClean="0"/>
                  <a:t>Any</a:t>
                </a:r>
                <a:r>
                  <a:rPr lang="en-US" sz="3733" dirty="0" smtClean="0"/>
                  <a:t> number raised to the zero</a:t>
                </a:r>
                <a:r>
                  <a:rPr lang="en-US" sz="3733" baseline="30000" dirty="0"/>
                  <a:t>th</a:t>
                </a:r>
                <a:r>
                  <a:rPr lang="en-US" sz="3733" dirty="0"/>
                  <a:t> power is equal to 1 </a:t>
                </a:r>
              </a:p>
              <a:p>
                <a:pPr>
                  <a:buFont typeface="Wingdings" panose="05000000000000000000" pitchFamily="2" charset="2"/>
                  <a:buChar char="q"/>
                </a:pPr>
                <a:endParaRPr lang="en-US" sz="3733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733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733" i="1">
                              <a:latin typeface="Cambria Math"/>
                            </a:rPr>
                            <m:t>𝑋</m:t>
                          </m:r>
                        </m:e>
                        <m:sup>
                          <m:r>
                            <a:rPr lang="en-US" sz="3733" i="1">
                              <a:latin typeface="Cambria Math"/>
                            </a:rPr>
                            <m:t>0</m:t>
                          </m:r>
                        </m:sup>
                      </m:sSup>
                      <m:r>
                        <a:rPr lang="en-US" sz="3733" b="0" i="1" smtClean="0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en-US" sz="3733" dirty="0"/>
              </a:p>
              <a:p>
                <a:pPr marL="0" indent="0" algn="ctr">
                  <a:buNone/>
                </a:pPr>
                <a:endParaRPr lang="en-US" sz="3733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733" b="0" i="1" smtClean="0">
                          <a:latin typeface="Cambria Math" panose="02040503050406030204" pitchFamily="18" charset="0"/>
                        </a:rPr>
                        <m:t>(3</m:t>
                      </m:r>
                      <m:sSup>
                        <m:sSupPr>
                          <m:ctrlPr>
                            <a:rPr lang="en-US" sz="3733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733" i="1">
                              <a:latin typeface="Cambria Math"/>
                            </a:rPr>
                            <m:t>488</m:t>
                          </m:r>
                          <m:r>
                            <a:rPr lang="en-US" sz="3733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sz="3733" i="1">
                              <a:latin typeface="Cambria Math"/>
                            </a:rPr>
                            <m:t>0</m:t>
                          </m:r>
                        </m:sup>
                      </m:sSup>
                      <m:r>
                        <a:rPr lang="en-US" sz="3733" i="1">
                          <a:latin typeface="Cambria Math"/>
                        </a:rPr>
                        <m:t>=1</m:t>
                      </m:r>
                    </m:oMath>
                  </m:oMathPara>
                </a14:m>
                <a:endParaRPr lang="en-US" sz="3733" dirty="0"/>
              </a:p>
              <a:p>
                <a:pPr marL="0" indent="0">
                  <a:buNone/>
                </a:pPr>
                <a:endParaRPr lang="en-US" sz="3733" dirty="0"/>
              </a:p>
              <a:p>
                <a:pPr marL="0" indent="0">
                  <a:buNone/>
                </a:pPr>
                <a:endParaRPr lang="en-US" sz="3733" dirty="0"/>
              </a:p>
              <a:p>
                <a:pPr>
                  <a:buFont typeface="Wingdings" panose="05000000000000000000" pitchFamily="2" charset="2"/>
                  <a:buChar char="q"/>
                </a:pPr>
                <a:endParaRPr lang="en-US" sz="3733" dirty="0"/>
              </a:p>
              <a:p>
                <a:pPr>
                  <a:buFont typeface="Wingdings" panose="05000000000000000000" pitchFamily="2" charset="2"/>
                  <a:buChar char="q"/>
                </a:pPr>
                <a:endParaRPr lang="en-US" sz="3733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69848" y="2121408"/>
                <a:ext cx="9196370" cy="4050792"/>
              </a:xfrm>
              <a:blipFill>
                <a:blip r:embed="rId2"/>
                <a:stretch>
                  <a:fillRect l="-1459" t="-39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16410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Exponents – Special Cases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sz="3733" dirty="0" smtClean="0"/>
                  <a:t> </a:t>
                </a:r>
                <a:r>
                  <a:rPr lang="en-US" sz="3733" b="1" dirty="0" smtClean="0"/>
                  <a:t>Any</a:t>
                </a:r>
                <a:r>
                  <a:rPr lang="en-US" sz="3733" dirty="0" smtClean="0"/>
                  <a:t> number raised to the first power is equal to itself </a:t>
                </a:r>
              </a:p>
              <a:p>
                <a:pPr>
                  <a:buFont typeface="Wingdings" panose="05000000000000000000" pitchFamily="2" charset="2"/>
                  <a:buChar char="q"/>
                </a:pPr>
                <a:endParaRPr lang="en-US" sz="3733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733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733" i="1">
                              <a:latin typeface="Cambria Math"/>
                            </a:rPr>
                            <m:t>𝑋</m:t>
                          </m:r>
                        </m:e>
                        <m:sup>
                          <m:r>
                            <a:rPr lang="en-US" sz="3733" i="1">
                              <a:latin typeface="Cambria Math"/>
                            </a:rPr>
                            <m:t>1</m:t>
                          </m:r>
                        </m:sup>
                      </m:sSup>
                      <m:r>
                        <a:rPr lang="en-US" sz="3733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733" b="0" i="1" smtClean="0">
                          <a:latin typeface="Cambria Math" panose="02040503050406030204" pitchFamily="18" charset="0"/>
                        </a:rPr>
                        <m:t>𝑋</m:t>
                      </m:r>
                    </m:oMath>
                  </m:oMathPara>
                </a14:m>
                <a:endParaRPr lang="en-US" sz="3733" dirty="0"/>
              </a:p>
              <a:p>
                <a:pPr marL="0" indent="0" algn="ctr">
                  <a:buNone/>
                </a:pPr>
                <a:endParaRPr lang="en-US" sz="3733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733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733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3733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  <m:r>
                            <a:rPr lang="en-US" sz="3733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  <m:r>
                            <a:rPr lang="en-US" sz="3733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en-US" sz="3733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sz="3733" i="1">
                              <a:latin typeface="Cambria Math"/>
                            </a:rPr>
                            <m:t>1</m:t>
                          </m:r>
                        </m:sup>
                      </m:sSup>
                      <m:r>
                        <a:rPr lang="en-US" sz="3733" i="1">
                          <a:latin typeface="Cambria Math"/>
                        </a:rPr>
                        <m:t>=</m:t>
                      </m:r>
                      <m:r>
                        <a:rPr lang="en-US" sz="3733" b="0" i="1" smtClean="0">
                          <a:latin typeface="Cambria Math" panose="02040503050406030204" pitchFamily="18" charset="0"/>
                        </a:rPr>
                        <m:t>890</m:t>
                      </m:r>
                    </m:oMath>
                  </m:oMathPara>
                </a14:m>
                <a:endParaRPr lang="en-US" sz="3733" dirty="0"/>
              </a:p>
              <a:p>
                <a:pPr marL="0" indent="0">
                  <a:buNone/>
                </a:pPr>
                <a:endParaRPr lang="en-US" sz="3733" dirty="0"/>
              </a:p>
              <a:p>
                <a:pPr marL="0" indent="0">
                  <a:buNone/>
                </a:pPr>
                <a:endParaRPr lang="en-US" sz="3733" dirty="0"/>
              </a:p>
              <a:p>
                <a:pPr>
                  <a:buFont typeface="Wingdings" panose="05000000000000000000" pitchFamily="2" charset="2"/>
                  <a:buChar char="q"/>
                </a:pPr>
                <a:endParaRPr lang="en-US" sz="3733" dirty="0"/>
              </a:p>
              <a:p>
                <a:pPr>
                  <a:buFont typeface="Wingdings" panose="05000000000000000000" pitchFamily="2" charset="2"/>
                  <a:buChar char="q"/>
                </a:pPr>
                <a:endParaRPr lang="en-US" sz="3733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333" t="-39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872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Adding Exponents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069848" y="2121408"/>
                <a:ext cx="10403284" cy="4050792"/>
              </a:xfrm>
            </p:spPr>
            <p:txBody>
              <a:bodyPr>
                <a:normAutofit/>
              </a:bodyPr>
              <a:lstStyle/>
              <a:p>
                <a:r>
                  <a:rPr lang="en-US" sz="3200" dirty="0" smtClean="0"/>
                  <a:t> When adding exponents, you can only add terms that have the same “power”</a:t>
                </a:r>
              </a:p>
              <a:p>
                <a:pPr marL="0" indent="0">
                  <a:buNone/>
                </a:pPr>
                <a:endParaRPr lang="en-US" sz="320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3200" b="0" i="1" smtClean="0">
                              <a:latin typeface="Cambria Math"/>
                            </a:rPr>
                            <m:t>𝑋</m:t>
                          </m:r>
                        </m:e>
                        <m:sup>
                          <m:r>
                            <a:rPr lang="en-US" sz="3200" b="0" i="1" smtClean="0">
                              <a:latin typeface="Cambria Math"/>
                            </a:rPr>
                            <m:t>4</m:t>
                          </m:r>
                        </m:sup>
                      </m:sSup>
                      <m:r>
                        <a:rPr lang="en-US" sz="3200" b="0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US" sz="3200" b="0" i="1" smtClean="0">
                              <a:latin typeface="Cambria Math"/>
                            </a:rPr>
                            <m:t>𝑋</m:t>
                          </m:r>
                        </m:e>
                        <m:sup>
                          <m:r>
                            <a:rPr lang="en-US" sz="3200" b="0" i="1" smtClean="0">
                              <a:latin typeface="Cambria Math"/>
                            </a:rPr>
                            <m:t>4</m:t>
                          </m:r>
                        </m:sup>
                      </m:sSup>
                      <m:r>
                        <a:rPr lang="en-US" sz="3200" b="0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en-US" sz="3200" b="0" i="1" smtClean="0">
                              <a:latin typeface="Cambria Math"/>
                            </a:rPr>
                            <m:t>𝑋</m:t>
                          </m:r>
                        </m:e>
                        <m:sup>
                          <m:r>
                            <a:rPr lang="en-US" sz="3200" b="0" i="1" smtClean="0">
                              <a:latin typeface="Cambria Math"/>
                            </a:rPr>
                            <m:t>4</m:t>
                          </m:r>
                        </m:sup>
                      </m:sSup>
                    </m:oMath>
                  </m:oMathPara>
                </a14:m>
                <a:endParaRPr lang="en-US" sz="3200" b="0" dirty="0" smtClean="0"/>
              </a:p>
              <a:p>
                <a:endParaRPr lang="en-US" sz="320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i="1">
                              <a:latin typeface="Cambria Math"/>
                            </a:rPr>
                            <m:t>𝑋</m:t>
                          </m:r>
                        </m:e>
                        <m:sup>
                          <m:r>
                            <a:rPr lang="en-US" sz="3200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3200" i="1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i="1">
                              <a:latin typeface="Cambria Math"/>
                            </a:rPr>
                            <m:t>𝑋</m:t>
                          </m:r>
                        </m:e>
                        <m:sup>
                          <m:r>
                            <a:rPr lang="en-US" sz="3200" i="1">
                              <a:latin typeface="Cambria Math"/>
                            </a:rPr>
                            <m:t>4</m:t>
                          </m:r>
                        </m:sup>
                      </m:sSup>
                      <m:r>
                        <a:rPr lang="en-US" sz="3200" i="1" smtClean="0">
                          <a:latin typeface="Cambria Math"/>
                          <a:ea typeface="Cambria Math"/>
                        </a:rPr>
                        <m:t>≠</m:t>
                      </m:r>
                      <m:sSup>
                        <m:sSup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i="1">
                              <a:latin typeface="Cambria Math"/>
                            </a:rPr>
                            <m:t>𝑋</m:t>
                          </m:r>
                        </m:e>
                        <m:sup>
                          <m:r>
                            <a:rPr lang="en-US" sz="3200" b="0" i="1" smtClean="0">
                              <a:latin typeface="Cambria Math"/>
                            </a:rPr>
                            <m:t>6</m:t>
                          </m:r>
                        </m:sup>
                      </m:sSup>
                    </m:oMath>
                  </m:oMathPara>
                </a14:m>
                <a:endParaRPr lang="en-US" sz="3200" dirty="0"/>
              </a:p>
              <a:p>
                <a:endParaRPr lang="en-US" sz="3200" dirty="0"/>
              </a:p>
              <a:p>
                <a:endParaRPr lang="en-US" sz="32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69848" y="2121408"/>
                <a:ext cx="10403284" cy="4050792"/>
              </a:xfrm>
              <a:blipFill>
                <a:blip r:embed="rId2"/>
                <a:stretch>
                  <a:fillRect l="-996" t="-3158" r="-8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67544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Multiplying Exponents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Autofit/>
              </a:bodyPr>
              <a:lstStyle/>
              <a:p>
                <a:r>
                  <a:rPr lang="en-US" sz="3200" dirty="0" smtClean="0"/>
                  <a:t>When multiplying expressions with exponents, you can only do so if they have the same “base”</a:t>
                </a:r>
                <a:br>
                  <a:rPr lang="en-US" sz="3200" dirty="0" smtClean="0"/>
                </a:br>
                <a:endParaRPr lang="en-US" sz="320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  <m:sup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3200" i="1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  <m:sup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r>
                        <a:rPr lang="en-US" sz="3200" i="1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∙3</m:t>
                              </m:r>
                            </m:e>
                          </m:d>
                          <m:d>
                            <m:dPr>
                              <m:ctrlPr>
                                <a:rPr lang="en-US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en-US" sz="3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∙3</m:t>
                              </m:r>
                              <m:r>
                                <a:rPr lang="en-US" sz="3200" i="1" smtClean="0">
                                  <a:latin typeface="Cambria Math" panose="02040503050406030204" pitchFamily="18" charset="0"/>
                                </a:rPr>
                                <m:t>∙</m:t>
                              </m:r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en-US" sz="3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∙3</m:t>
                              </m:r>
                            </m:e>
                          </m:d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=3</m:t>
                          </m:r>
                        </m:e>
                        <m:sup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sup>
                      </m:sSup>
                    </m:oMath>
                  </m:oMathPara>
                </a14:m>
                <a:endParaRPr lang="en-US" sz="3200" i="1" dirty="0" smtClean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sz="3200" i="1" dirty="0" smtClean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b="0" i="1" smtClean="0">
                              <a:latin typeface="Cambria Math"/>
                            </a:rPr>
                            <m:t>𝑋</m:t>
                          </m:r>
                        </m:e>
                        <m:sup>
                          <m:r>
                            <a:rPr lang="en-US" sz="3200" b="0" i="1" smtClean="0">
                              <a:latin typeface="Cambria Math"/>
                            </a:rPr>
                            <m:t>10</m:t>
                          </m:r>
                        </m:sup>
                      </m:sSup>
                      <m:r>
                        <a:rPr lang="en-US" sz="3200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b="0" i="1" smtClean="0">
                              <a:latin typeface="Cambria Math"/>
                            </a:rPr>
                            <m:t>𝑋</m:t>
                          </m:r>
                        </m:e>
                        <m:sup>
                          <m:r>
                            <a:rPr lang="en-US" sz="3200" b="0" i="1" smtClean="0">
                              <a:latin typeface="Cambria Math"/>
                            </a:rPr>
                            <m:t>14</m:t>
                          </m:r>
                        </m:sup>
                      </m:sSup>
                      <m:r>
                        <a:rPr lang="en-US" sz="3200" b="0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b="0" i="1" smtClean="0">
                              <a:latin typeface="Cambria Math"/>
                            </a:rPr>
                            <m:t>𝑋</m:t>
                          </m:r>
                        </m:e>
                        <m:sup>
                          <m:r>
                            <a:rPr lang="en-US" sz="3200" b="0" i="1" smtClean="0">
                              <a:latin typeface="Cambria Math"/>
                            </a:rPr>
                            <m:t>24</m:t>
                          </m:r>
                        </m:sup>
                      </m:sSup>
                    </m:oMath>
                  </m:oMathPara>
                </a14:m>
                <a:endParaRPr lang="en-US" sz="3200" b="0" dirty="0" smtClean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30" t="-31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43882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Negative Exponents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Autofit/>
              </a:bodyPr>
              <a:lstStyle/>
              <a:p>
                <a:r>
                  <a:rPr lang="en-US" sz="3200" dirty="0" smtClean="0"/>
                  <a:t> A negative exponent is the same as the reciprocal of the positive exponent</a:t>
                </a:r>
                <a:endParaRPr lang="en-US" sz="32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b="0" i="1" smtClean="0">
                              <a:latin typeface="Cambria Math"/>
                            </a:rPr>
                            <m:t>𝑋</m:t>
                          </m:r>
                        </m:e>
                        <m:sup>
                          <m:r>
                            <a:rPr lang="en-US" sz="3200" b="0" i="1" smtClean="0">
                              <a:latin typeface="Cambria Math"/>
                            </a:rPr>
                            <m:t>−2</m:t>
                          </m:r>
                        </m:sup>
                      </m:sSup>
                      <m:r>
                        <a:rPr lang="en-US" sz="32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b="0" i="1" smtClean="0">
                                  <a:latin typeface="Cambria Math"/>
                                </a:rPr>
                                <m:t>𝑋</m:t>
                              </m:r>
                            </m:e>
                            <m:sup>
                              <m:r>
                                <a:rPr lang="en-US" sz="3200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sz="3200" dirty="0" smtClean="0"/>
              </a:p>
              <a:p>
                <a:pPr marL="0" indent="0">
                  <a:buNone/>
                </a:pPr>
                <a:endParaRPr lang="en-US" sz="320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i="1">
                              <a:latin typeface="Cambria Math"/>
                            </a:rPr>
                            <m:t>𝑋</m:t>
                          </m:r>
                        </m:e>
                        <m:sup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17</m:t>
                          </m:r>
                        </m:sup>
                      </m:sSup>
                      <m:r>
                        <a:rPr lang="en-US" sz="32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latin typeface="Cambria Math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en-US" sz="3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i="1">
                                  <a:latin typeface="Cambria Math"/>
                                </a:rPr>
                                <m:t>𝑋</m:t>
                              </m:r>
                            </m:e>
                            <m:sup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−17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30" t="-31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3150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Language/Terminology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763192" y="2121408"/>
                <a:ext cx="6365055" cy="4050792"/>
              </a:xfrm>
            </p:spPr>
            <p:txBody>
              <a:bodyPr>
                <a:normAutofit/>
              </a:bodyPr>
              <a:lstStyle/>
              <a:p>
                <a:r>
                  <a:rPr lang="en-US" dirty="0" smtClean="0"/>
                  <a:t> X squared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</a:rPr>
                          <m:t>𝑋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endParaRPr lang="en-US" dirty="0" smtClean="0"/>
              </a:p>
              <a:p>
                <a:endParaRPr lang="en-US" dirty="0" smtClean="0"/>
              </a:p>
              <a:p>
                <a:r>
                  <a:rPr lang="en-US" dirty="0" smtClean="0"/>
                  <a:t> X cubed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𝑋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</a:rPr>
                          <m:t>3</m:t>
                        </m:r>
                      </m:sup>
                    </m:sSup>
                  </m:oMath>
                </a14:m>
                <a:endParaRPr lang="en-US" dirty="0" smtClean="0"/>
              </a:p>
              <a:p>
                <a:endParaRPr lang="en-US" dirty="0" smtClean="0"/>
              </a:p>
              <a:p>
                <a:r>
                  <a:rPr lang="en-US" dirty="0"/>
                  <a:t> </a:t>
                </a:r>
                <a:r>
                  <a:rPr lang="en-US" dirty="0" smtClean="0"/>
                  <a:t>X to the 47</a:t>
                </a:r>
                <a:r>
                  <a:rPr lang="en-US" baseline="30000" dirty="0" smtClean="0"/>
                  <a:t>th</a:t>
                </a:r>
                <a:r>
                  <a:rPr lang="en-US" dirty="0" smtClean="0"/>
                  <a:t> power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𝑋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</a:rPr>
                          <m:t>47</m:t>
                        </m:r>
                      </m:sup>
                    </m:sSup>
                  </m:oMath>
                </a14:m>
                <a:endParaRPr lang="en-US" dirty="0" smtClean="0"/>
              </a:p>
              <a:p>
                <a:endParaRPr lang="en-US" dirty="0" smtClean="0"/>
              </a:p>
              <a:p>
                <a:r>
                  <a:rPr lang="en-US" dirty="0" smtClean="0"/>
                  <a:t> X raised to the 47</a:t>
                </a:r>
                <a:r>
                  <a:rPr lang="en-US" baseline="30000" dirty="0" smtClean="0"/>
                  <a:t>th</a:t>
                </a:r>
                <a:r>
                  <a:rPr lang="en-US" dirty="0" smtClean="0"/>
                  <a:t> power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𝑋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47</m:t>
                        </m:r>
                      </m:sup>
                    </m:sSup>
                  </m:oMath>
                </a14:m>
                <a:endParaRPr lang="en-US" dirty="0" smtClean="0"/>
              </a:p>
              <a:p>
                <a:endParaRPr lang="en-US" dirty="0"/>
              </a:p>
              <a:p>
                <a:r>
                  <a:rPr lang="en-US" dirty="0" smtClean="0"/>
                  <a:t> X to the power of 47 </a:t>
                </a:r>
                <a:r>
                  <a:rPr lang="en-US" dirty="0"/>
                  <a:t>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𝑋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47</m:t>
                        </m:r>
                      </m:sup>
                    </m:sSup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763192" y="2121408"/>
                <a:ext cx="6365055" cy="4050792"/>
              </a:xfrm>
              <a:blipFill>
                <a:blip r:embed="rId2"/>
                <a:stretch>
                  <a:fillRect l="-383" t="-16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56737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Takeaways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632200" y="2120900"/>
            <a:ext cx="7496175" cy="40513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We learned/remembered what exponents are and how they operate</a:t>
            </a:r>
          </a:p>
          <a:p>
            <a:r>
              <a:rPr lang="en-US" sz="2800" dirty="0" smtClean="0"/>
              <a:t>We practiced with a few short examples</a:t>
            </a:r>
          </a:p>
          <a:p>
            <a:r>
              <a:rPr lang="en-US" sz="2800" dirty="0" smtClean="0"/>
              <a:t>We discussed the specific terminology of </a:t>
            </a:r>
            <a:r>
              <a:rPr lang="en-US" sz="2800" dirty="0" err="1" smtClean="0"/>
              <a:t>expnents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199875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Custom 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1C9FF"/>
      </a:accent1>
      <a:accent2>
        <a:srgbClr val="EEEE30"/>
      </a:accent2>
      <a:accent3>
        <a:srgbClr val="ED7D31"/>
      </a:accent3>
      <a:accent4>
        <a:srgbClr val="FFC000"/>
      </a:accent4>
      <a:accent5>
        <a:srgbClr val="44546A"/>
      </a:accent5>
      <a:accent6>
        <a:srgbClr val="70AD47"/>
      </a:accent6>
      <a:hlink>
        <a:srgbClr val="0563C1"/>
      </a:hlink>
      <a:folHlink>
        <a:srgbClr val="954F72"/>
      </a:folHlink>
    </a:clrScheme>
    <a:fontScheme name="Wood Type">
      <a:majorFont>
        <a:latin typeface="Georgia" panose="020405020504050203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rebuchet MS" panose="020B0603020202020204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C6AE0645-98FF-411B-B0E9-59ABD78A0CC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TM03090434[[fn=Wood Type]]</Template>
  <TotalTime>71</TotalTime>
  <Words>132</Words>
  <Application>Microsoft Office PowerPoint</Application>
  <PresentationFormat>Widescreen</PresentationFormat>
  <Paragraphs>55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Cambria Math</vt:lpstr>
      <vt:lpstr>Georgia</vt:lpstr>
      <vt:lpstr>Trebuchet MS</vt:lpstr>
      <vt:lpstr>Wingdings</vt:lpstr>
      <vt:lpstr>Wood Type</vt:lpstr>
      <vt:lpstr>Exponents</vt:lpstr>
      <vt:lpstr>Exponents</vt:lpstr>
      <vt:lpstr>Exponents – Special Cases</vt:lpstr>
      <vt:lpstr>Exponents – Special Cases</vt:lpstr>
      <vt:lpstr>Adding Exponents</vt:lpstr>
      <vt:lpstr>Multiplying Exponents</vt:lpstr>
      <vt:lpstr>Negative Exponents</vt:lpstr>
      <vt:lpstr>Language/Terminology</vt:lpstr>
      <vt:lpstr>Takeaways</vt:lpstr>
    </vt:vector>
  </TitlesOfParts>
  <Company>Kellogg School of Management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Brett Allan Saraniti</dc:creator>
  <cp:lastModifiedBy>Brett Allan Saraniti</cp:lastModifiedBy>
  <cp:revision>11</cp:revision>
  <dcterms:created xsi:type="dcterms:W3CDTF">2019-02-08T01:46:27Z</dcterms:created>
  <dcterms:modified xsi:type="dcterms:W3CDTF">2019-02-19T20:06:27Z</dcterms:modified>
</cp:coreProperties>
</file>