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2/19/2019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2/19/2019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Money Now &amp; Money Later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69847" y="2121408"/>
            <a:ext cx="10992843" cy="405079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If I have $100 today, I can invest it and later I will have even more money. </a:t>
            </a:r>
            <a:endParaRPr lang="en-US" sz="3200" dirty="0" smtClean="0"/>
          </a:p>
          <a:p>
            <a:r>
              <a:rPr lang="en-US" sz="3200" dirty="0" smtClean="0"/>
              <a:t>$100 </a:t>
            </a:r>
            <a:r>
              <a:rPr lang="en-US" sz="3200" dirty="0" smtClean="0"/>
              <a:t>today </a:t>
            </a:r>
            <a:r>
              <a:rPr lang="en-US" sz="3200" dirty="0" smtClean="0"/>
              <a:t>might be worth $102 or $117 or $195 </a:t>
            </a:r>
            <a:r>
              <a:rPr lang="en-US" sz="3200" dirty="0" smtClean="0"/>
              <a:t>later on</a:t>
            </a:r>
          </a:p>
          <a:p>
            <a:endParaRPr lang="en-US" sz="3200" dirty="0"/>
          </a:p>
          <a:p>
            <a:r>
              <a:rPr lang="en-US" sz="3200" dirty="0" smtClean="0"/>
              <a:t>We need to standardize the way we talk about money</a:t>
            </a:r>
            <a:endParaRPr lang="en-US" sz="3200" dirty="0"/>
          </a:p>
          <a:p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1407885" y="2438401"/>
            <a:ext cx="10337800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44500" indent="-26193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2pPr>
            <a:lvl3pPr marL="720725" indent="-27463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3pPr>
            <a:lvl4pPr marL="9874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4pPr>
            <a:lvl5pPr marL="12541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Calibri" panose="020F0502020204030204" pitchFamily="34" charset="0"/>
                <a:cs typeface="+mn-cs"/>
              </a:defRPr>
            </a:lvl5pPr>
            <a:lvl6pPr marL="17113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1685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26257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082925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n-US" sz="3733" b="1" dirty="0"/>
          </a:p>
        </p:txBody>
      </p:sp>
    </p:spTree>
    <p:extLst>
      <p:ext uri="{BB962C8B-B14F-4D97-AF65-F5344CB8AC3E}">
        <p14:creationId xmlns:p14="http://schemas.microsoft.com/office/powerpoint/2010/main" val="212405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Forward in Time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66160" y="2121408"/>
            <a:ext cx="7562088" cy="405079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Today I have $100.  How much will I have in the future?</a:t>
            </a:r>
          </a:p>
          <a:p>
            <a:endParaRPr lang="en-US" sz="2800" dirty="0"/>
          </a:p>
          <a:p>
            <a:r>
              <a:rPr lang="en-US" sz="2800" dirty="0" smtClean="0"/>
              <a:t>It depends!!</a:t>
            </a:r>
          </a:p>
          <a:p>
            <a:pPr lvl="1"/>
            <a:r>
              <a:rPr lang="en-US" sz="2400" dirty="0" smtClean="0"/>
              <a:t>…on the interest rate I earn</a:t>
            </a:r>
          </a:p>
          <a:p>
            <a:pPr lvl="1"/>
            <a:r>
              <a:rPr lang="en-US" sz="2400" dirty="0" smtClean="0"/>
              <a:t>…on how long I wait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23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We earn a safe 8% annual return</a:t>
            </a:r>
          </a:p>
          <a:p>
            <a:r>
              <a:rPr lang="en-US" sz="3200" dirty="0" smtClean="0"/>
              <a:t>If we invest $100 today, how much do we have in one year?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5496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1294292" y="1963466"/>
                <a:ext cx="10058400" cy="4050792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smtClean="0"/>
                  <a:t>In one year we earn $8 interest</a:t>
                </a:r>
              </a:p>
              <a:p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$100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/>
                        </a:rPr>
                        <m:t>.08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>
                          <a:latin typeface="Cambria Math"/>
                        </a:rPr>
                        <m:t>=$8.00</m:t>
                      </m:r>
                    </m:oMath>
                  </m:oMathPara>
                </a14:m>
                <a:endParaRPr lang="en-US" sz="2400" dirty="0" smtClean="0"/>
              </a:p>
              <a:p>
                <a:r>
                  <a:rPr lang="en-US" sz="2400" dirty="0" smtClean="0"/>
                  <a:t>Now </a:t>
                </a:r>
                <a:r>
                  <a:rPr lang="en-US" sz="2400" dirty="0"/>
                  <a:t>we have $108 </a:t>
                </a:r>
                <a:r>
                  <a:rPr lang="en-US" sz="2400" dirty="0" smtClean="0"/>
                  <a:t>total</a:t>
                </a:r>
              </a:p>
              <a:p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$100+</m:t>
                      </m:r>
                      <m:r>
                        <a:rPr lang="en-US" sz="2400" i="1">
                          <a:latin typeface="Cambria Math"/>
                        </a:rPr>
                        <m:t>$100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/>
                        </a:rPr>
                        <m:t>.08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=$108</m:t>
                      </m:r>
                    </m:oMath>
                  </m:oMathPara>
                </a14:m>
                <a:endParaRPr lang="en-US" sz="2400" b="0" dirty="0" smtClean="0"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$100(1+.08)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94292" y="1963466"/>
                <a:ext cx="10058400" cy="4050792"/>
              </a:xfrm>
              <a:blipFill>
                <a:blip r:embed="rId2"/>
                <a:stretch>
                  <a:fillRect l="-545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58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MORE </a:t>
            </a:r>
            <a:r>
              <a:rPr lang="en-US" dirty="0"/>
              <a:t>Y</a:t>
            </a:r>
            <a:r>
              <a:rPr lang="en-US" dirty="0" smtClean="0"/>
              <a:t>ear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/>
                  <a:t>How much will we have after 2 years?  Interest </a:t>
                </a:r>
                <a:r>
                  <a:rPr lang="en-US" dirty="0" smtClean="0">
                    <a:sym typeface="Wingdings" panose="05000000000000000000" pitchFamily="2" charset="2"/>
                  </a:rPr>
                  <a:t>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$10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.08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=$8.64</m:t>
                      </m:r>
                    </m:oMath>
                  </m:oMathPara>
                </a14:m>
                <a:endParaRPr lang="en-US" dirty="0">
                  <a:sym typeface="Wingdings" panose="05000000000000000000" pitchFamily="2" charset="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 smtClean="0"/>
                  <a:t>Now we have $116.64 total: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 smtClean="0"/>
                  <a:t>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$10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$10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.08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=$1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16.64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$10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d>
                      <m:dPr>
                        <m:ctrlPr>
                          <a:rPr 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1+.08</m:t>
                        </m:r>
                      </m:e>
                    </m:d>
                  </m:oMath>
                </a14:m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$100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1+.08</m:t>
                          </m:r>
                        </m:e>
                      </m:d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1+.08</m:t>
                          </m:r>
                        </m:e>
                      </m:d>
                    </m:oMath>
                  </m:oMathPara>
                </a14:m>
                <a:endParaRPr lang="en-US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$100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1+.08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346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General Pattern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3823854" y="2121408"/>
                <a:ext cx="7304393" cy="4050792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Let’s define a few variables</a:t>
                </a:r>
              </a:p>
              <a:p>
                <a:endParaRPr lang="en-US" dirty="0"/>
              </a:p>
              <a:p>
                <a:r>
                  <a:rPr lang="en-US" dirty="0" smtClean="0"/>
                  <a:t>F </a:t>
                </a:r>
                <a:r>
                  <a:rPr lang="en-US" dirty="0" smtClean="0">
                    <a:sym typeface="Wingdings" panose="05000000000000000000" pitchFamily="2" charset="2"/>
                  </a:rPr>
                  <a:t> The Future Value</a:t>
                </a:r>
              </a:p>
              <a:p>
                <a:r>
                  <a:rPr lang="en-US" dirty="0" smtClean="0">
                    <a:sym typeface="Wingdings" panose="05000000000000000000" pitchFamily="2" charset="2"/>
                  </a:rPr>
                  <a:t>P  The Present Value</a:t>
                </a:r>
              </a:p>
              <a:p>
                <a:r>
                  <a:rPr lang="en-US" dirty="0">
                    <a:sym typeface="Wingdings" panose="05000000000000000000" pitchFamily="2" charset="2"/>
                  </a:rPr>
                  <a:t>r</a:t>
                </a:r>
                <a:r>
                  <a:rPr lang="en-US" dirty="0" smtClean="0">
                    <a:sym typeface="Wingdings" panose="05000000000000000000" pitchFamily="2" charset="2"/>
                  </a:rPr>
                  <a:t>  The  Interest Rate</a:t>
                </a:r>
              </a:p>
              <a:p>
                <a:r>
                  <a:rPr lang="en-US" dirty="0" smtClean="0">
                    <a:sym typeface="Wingdings" panose="05000000000000000000" pitchFamily="2" charset="2"/>
                  </a:rPr>
                  <a:t>t  The Length of Time</a:t>
                </a:r>
              </a:p>
              <a:p>
                <a:endParaRPr lang="en-US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𝐹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𝑟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3854" y="2121408"/>
                <a:ext cx="7304393" cy="4050792"/>
              </a:xfrm>
              <a:blipFill>
                <a:blip r:embed="rId2"/>
                <a:stretch>
                  <a:fillRect l="-334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99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632200" y="2120900"/>
            <a:ext cx="7496175" cy="40513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introduced the notion that money at different moments has different values</a:t>
            </a:r>
          </a:p>
          <a:p>
            <a:r>
              <a:rPr lang="en-US" sz="2800" dirty="0" smtClean="0"/>
              <a:t>We showed how to compute the future value of an investment made now</a:t>
            </a:r>
          </a:p>
        </p:txBody>
      </p:sp>
    </p:spTree>
    <p:extLst>
      <p:ext uri="{BB962C8B-B14F-4D97-AF65-F5344CB8AC3E}">
        <p14:creationId xmlns:p14="http://schemas.microsoft.com/office/powerpoint/2010/main" val="268841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307</TotalTime>
  <Words>236</Words>
  <Application>Microsoft Office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Cambria Math</vt:lpstr>
      <vt:lpstr>Georgia</vt:lpstr>
      <vt:lpstr>Trebuchet MS</vt:lpstr>
      <vt:lpstr>Wingdings</vt:lpstr>
      <vt:lpstr>Wood Type</vt:lpstr>
      <vt:lpstr>Moving Forward</vt:lpstr>
      <vt:lpstr>Money Now &amp; Money Later </vt:lpstr>
      <vt:lpstr>Forward in Time</vt:lpstr>
      <vt:lpstr>Example</vt:lpstr>
      <vt:lpstr>Details</vt:lpstr>
      <vt:lpstr>One MORE Year</vt:lpstr>
      <vt:lpstr>The General Pattern 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17</cp:revision>
  <dcterms:created xsi:type="dcterms:W3CDTF">2019-02-08T01:46:27Z</dcterms:created>
  <dcterms:modified xsi:type="dcterms:W3CDTF">2019-02-19T20:52:51Z</dcterms:modified>
</cp:coreProperties>
</file>