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2/16/2019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2/16/2019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2/16/2019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2/16/2019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2/16/2019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2/16/2019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2/16/2019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2/16/2019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2/16/2019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2/16/2019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2/16/2019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2/16/2019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NPV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127248" y="5174460"/>
            <a:ext cx="7891272" cy="1069848"/>
          </a:xfrm>
        </p:spPr>
        <p:txBody>
          <a:bodyPr/>
          <a:lstStyle/>
          <a:p>
            <a:pPr algn="r"/>
            <a:endParaRPr lang="en-US" dirty="0" smtClean="0"/>
          </a:p>
          <a:p>
            <a:pPr algn="r"/>
            <a:r>
              <a:rPr lang="en-US" dirty="0" smtClean="0"/>
              <a:t>Professor Brett A. Saraniti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21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Infinity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Now w</a:t>
                </a:r>
                <a:r>
                  <a:rPr lang="en-US" dirty="0" smtClean="0"/>
                  <a:t>e </a:t>
                </a:r>
                <a:r>
                  <a:rPr lang="en-US" dirty="0" smtClean="0"/>
                  <a:t>can use what we’ve learned about summation, infinity, fractions, and present value to derive formulas from accounting &amp; finance –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/>
                            </a:rPr>
                            <m:t>𝑡</m:t>
                          </m:r>
                          <m:r>
                            <a:rPr lang="en-US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i="1" smtClean="0">
                              <a:latin typeface="Cambria Math"/>
                              <a:ea typeface="Cambria Math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𝐴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1+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</m:sup>
                              </m:sSup>
                            </m:den>
                          </m:f>
                          <m:r>
                            <a:rPr lang="en-US" i="1">
                              <a:latin typeface="Cambria Math"/>
                            </a:rPr>
                            <m:t>=</m:t>
                          </m:r>
                        </m:e>
                      </m:nary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𝐴</m:t>
                          </m:r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1+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sup>
                          </m:sSup>
                        </m:den>
                      </m:f>
                      <m:r>
                        <a:rPr lang="en-US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𝐴</m:t>
                          </m:r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1+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𝐴</m:t>
                          </m:r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1+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+ …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03" t="-1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788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364161" y="2093976"/>
                <a:ext cx="10058400" cy="405079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Earlier, we introduced a formula –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200" i="1">
                              <a:latin typeface="Cambria Math"/>
                            </a:rPr>
                            <m:t>𝑡</m:t>
                          </m:r>
                          <m:r>
                            <a:rPr lang="en-US" sz="32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3200" i="1">
                              <a:latin typeface="Cambria Math"/>
                            </a:rPr>
                            <m:t>∞</m:t>
                          </m:r>
                        </m:sup>
                        <m:e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/>
                                </a:rPr>
                                <m:t>𝑡</m:t>
                              </m:r>
                            </m:sup>
                          </m:sSup>
                          <m:r>
                            <a:rPr lang="en-US" sz="3200" i="1"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latin typeface="Cambria Math"/>
                                </a:rPr>
                                <m:t>𝑋</m:t>
                              </m:r>
                            </m:num>
                            <m:den>
                              <m:r>
                                <a:rPr lang="en-US" sz="3200" i="1">
                                  <a:latin typeface="Cambria Math"/>
                                </a:rPr>
                                <m:t>1−</m:t>
                              </m:r>
                              <m:r>
                                <a:rPr lang="en-US" sz="3200" i="1">
                                  <a:latin typeface="Cambria Math"/>
                                </a:rPr>
                                <m:t>𝑋</m:t>
                              </m:r>
                              <m:r>
                                <a:rPr lang="en-US" sz="3200" i="1">
                                  <a:latin typeface="Cambria Math"/>
                                </a:rPr>
                                <m:t> </m:t>
                              </m:r>
                            </m:den>
                          </m:f>
                          <m:r>
                            <a:rPr lang="en-US" sz="3200" i="1">
                              <a:latin typeface="Cambria Math"/>
                            </a:rPr>
                            <m:t>       0&lt;</m:t>
                          </m:r>
                          <m:r>
                            <a:rPr lang="en-US" sz="3200" i="1">
                              <a:latin typeface="Cambria Math"/>
                            </a:rPr>
                            <m:t>𝑋</m:t>
                          </m:r>
                          <m:r>
                            <a:rPr lang="en-US" sz="3200" i="1">
                              <a:latin typeface="Cambria Math"/>
                            </a:rPr>
                            <m:t>&lt;1</m:t>
                          </m:r>
                        </m:e>
                      </m:nary>
                    </m:oMath>
                  </m:oMathPara>
                </a14:m>
                <a:endParaRPr lang="en-US" sz="3200" dirty="0"/>
              </a:p>
              <a:p>
                <a:pPr marL="0" indent="0">
                  <a:buNone/>
                </a:pPr>
                <a:endParaRPr lang="en-US" sz="3200" dirty="0"/>
              </a:p>
              <a:p>
                <a:pPr marL="609585" indent="-609585"/>
                <a:r>
                  <a:rPr lang="en-US" dirty="0" smtClean="0"/>
                  <a:t>This is close but not exactly the same as our expression</a:t>
                </a:r>
              </a:p>
              <a:p>
                <a:pPr marL="609585" indent="-609585"/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/>
                            </a:rPr>
                            <m:t>𝑡</m:t>
                          </m:r>
                          <m:r>
                            <a:rPr lang="en-US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𝐴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1+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64161" y="2093976"/>
                <a:ext cx="10058400" cy="4050792"/>
              </a:xfrm>
              <a:blipFill>
                <a:blip r:embed="rId2"/>
                <a:stretch>
                  <a:fillRect l="-303" t="-25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6385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Edit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69848" y="2121408"/>
                <a:ext cx="10869110" cy="4050792"/>
              </a:xfrm>
            </p:spPr>
            <p:txBody>
              <a:bodyPr/>
              <a:lstStyle/>
              <a:p>
                <a:r>
                  <a:rPr lang="en-US" dirty="0" smtClean="0"/>
                  <a:t>We can restate our expression so it fits the formula 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/>
                            </a:rPr>
                            <m:t>𝑡</m:t>
                          </m:r>
                          <m:r>
                            <a:rPr lang="en-US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𝐴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1+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US" b="0" i="0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A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1+</m:t>
                                          </m:r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𝑟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𝑡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nary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>
                          <a:latin typeface="Cambria Math"/>
                        </a:rPr>
                        <m:t>A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i="1" smtClean="0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lang="en-US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1+</m:t>
                                          </m:r>
                                          <m:r>
                                            <a:rPr lang="en-US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𝑡</m:t>
                                  </m:r>
                                </m:sup>
                              </m:sSup>
                            </m:e>
                          </m:nary>
                        </m:e>
                      </m:d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8" y="2121408"/>
                <a:ext cx="10869110" cy="4050792"/>
              </a:xfrm>
              <a:blipFill>
                <a:blip r:embed="rId2"/>
                <a:stretch>
                  <a:fillRect l="-281" t="-1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63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Brackets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i="1">
                                              <a:latin typeface="Cambria Math"/>
                                              <a:ea typeface="Cambria Math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lang="en-US" i="1">
                                              <a:latin typeface="Cambria Math"/>
                                              <a:ea typeface="Cambria Math"/>
                                            </a:rPr>
                                            <m:t>1+</m:t>
                                          </m:r>
                                          <m:r>
                                            <a:rPr lang="en-US" i="1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𝑡</m:t>
                                  </m:r>
                                </m:sup>
                              </m:sSup>
                            </m:e>
                          </m:nary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>
                            <m:fPr>
                              <m:type m:val="skw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1+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d>
                            </m:den>
                          </m:f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1−</m:t>
                          </m:r>
                          <m:f>
                            <m:fPr>
                              <m:type m:val="skw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1+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d>
                            </m:den>
                          </m:f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>
                            <m:fPr>
                              <m:type m:val="skw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1+</m:t>
                                  </m:r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d>
                            </m:den>
                          </m:f>
                        </m:num>
                        <m:den>
                          <m:f>
                            <m:fPr>
                              <m:type m:val="skw"/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1+</m:t>
                                  </m:r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d>
                            </m:num>
                            <m:den>
                              <m:d>
                                <m:d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1+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d>
                            </m:den>
                          </m:f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type m:val="skw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1+</m:t>
                                  </m:r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d>
                            </m:den>
                          </m:f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>
                            <m:fPr>
                              <m:type m:val="skw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1+</m:t>
                                  </m:r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d>
                            </m:den>
                          </m:f>
                        </m:num>
                        <m:den>
                          <m:f>
                            <m:fPr>
                              <m:type m:val="skw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1+</m:t>
                                  </m:r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d>
                            </m:den>
                          </m:f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283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Conclusion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923587" y="2093976"/>
                <a:ext cx="10058400" cy="4050792"/>
              </a:xfrm>
            </p:spPr>
            <p:txBody>
              <a:bodyPr/>
              <a:lstStyle/>
              <a:p>
                <a:r>
                  <a:rPr lang="en-US" dirty="0" smtClean="0"/>
                  <a:t>From before –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/>
                            </a:rPr>
                            <m:t>𝑡</m:t>
                          </m:r>
                          <m:r>
                            <a:rPr lang="en-US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𝐴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1+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𝑡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US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>
                          <a:latin typeface="Cambria Math"/>
                        </a:rPr>
                        <m:t>A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1+</m:t>
                                          </m:r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𝑟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𝑡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nary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>
                          <a:latin typeface="Cambria Math"/>
                        </a:rPr>
                        <m:t>A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i="1">
                                              <a:latin typeface="Cambria Math"/>
                                              <a:ea typeface="Cambria Math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lang="en-US" i="1">
                                              <a:latin typeface="Cambria Math"/>
                                              <a:ea typeface="Cambria Math"/>
                                            </a:rPr>
                                            <m:t>1+</m:t>
                                          </m:r>
                                          <m:r>
                                            <a:rPr lang="en-US" i="1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𝑡</m:t>
                                  </m:r>
                                </m:sup>
                              </m:sSup>
                            </m:e>
                          </m:nary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609585" indent="-609585"/>
                <a:r>
                  <a:rPr lang="en-US" dirty="0" smtClean="0"/>
                  <a:t>This is the “perpetuity formula” from finance.</a:t>
                </a:r>
              </a:p>
              <a:p>
                <a:pPr marL="609585" indent="-609585"/>
                <a:endParaRPr lang="en-US" dirty="0"/>
              </a:p>
              <a:p>
                <a:pPr marL="609585" indent="-609585"/>
                <a:r>
                  <a:rPr lang="en-US" dirty="0" smtClean="0"/>
                  <a:t>It tells us the present value of an infinite series of equal amounts.</a:t>
                </a:r>
              </a:p>
              <a:p>
                <a:pPr marL="883905" lvl="1" indent="-609585"/>
                <a:r>
                  <a:rPr lang="en-US" dirty="0" smtClean="0"/>
                  <a:t>These can be costs (e.g. we pay the bank $2500 every month)</a:t>
                </a:r>
              </a:p>
              <a:p>
                <a:pPr marL="883905" lvl="1" indent="-609585"/>
                <a:r>
                  <a:rPr lang="en-US" dirty="0" smtClean="0"/>
                  <a:t>These can be revenues (e.g. our investments earn </a:t>
                </a:r>
                <a:r>
                  <a:rPr lang="en-US" dirty="0" smtClean="0"/>
                  <a:t>80 </a:t>
                </a:r>
                <a:r>
                  <a:rPr lang="en-US" dirty="0" smtClean="0"/>
                  <a:t>million baht every year)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23587" y="2093976"/>
                <a:ext cx="10058400" cy="4050792"/>
              </a:xfrm>
              <a:blipFill>
                <a:blip r:embed="rId2"/>
                <a:stretch>
                  <a:fillRect l="-303" t="-18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765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Example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948524" y="2093976"/>
                <a:ext cx="10058400" cy="4050792"/>
              </a:xfrm>
            </p:spPr>
            <p:txBody>
              <a:bodyPr/>
              <a:lstStyle/>
              <a:p>
                <a:r>
                  <a:rPr lang="en-US" dirty="0" smtClean="0"/>
                  <a:t>We invest 750 million Baht TODAY.</a:t>
                </a:r>
              </a:p>
              <a:p>
                <a:r>
                  <a:rPr lang="en-US" dirty="0" smtClean="0"/>
                  <a:t>Our investment returns an income of </a:t>
                </a:r>
                <a:r>
                  <a:rPr lang="en-US" dirty="0" smtClean="0"/>
                  <a:t>80 </a:t>
                </a:r>
                <a:r>
                  <a:rPr lang="en-US" dirty="0" smtClean="0"/>
                  <a:t>Million baht every year forever…</a:t>
                </a:r>
              </a:p>
              <a:p>
                <a:endParaRPr lang="en-US" dirty="0"/>
              </a:p>
              <a:p>
                <a:r>
                  <a:rPr lang="en-US" dirty="0" smtClean="0"/>
                  <a:t>There is a 10</a:t>
                </a:r>
                <a:r>
                  <a:rPr lang="en-US" dirty="0" smtClean="0"/>
                  <a:t>% interest rate…</a:t>
                </a:r>
              </a:p>
              <a:p>
                <a:r>
                  <a:rPr lang="en-US" dirty="0" smtClean="0"/>
                  <a:t>The </a:t>
                </a:r>
                <a:r>
                  <a:rPr lang="en-US" dirty="0" smtClean="0"/>
                  <a:t>present value </a:t>
                </a:r>
                <a:r>
                  <a:rPr lang="en-US" dirty="0" smtClean="0"/>
                  <a:t>of the returns equals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8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b="0" i="0" smtClean="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Million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.10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=80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Million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baht</m:t>
                    </m:r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r>
                  <a:rPr lang="en-US" dirty="0" smtClean="0"/>
                  <a:t>The NET PRESENT VALUE of this investment equals: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	NPV = </a:t>
                </a:r>
                <a:r>
                  <a:rPr lang="en-US" dirty="0" smtClean="0"/>
                  <a:t>-750 Million + 800 Million = 50 Million baht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48524" y="2093976"/>
                <a:ext cx="10058400" cy="4050792"/>
              </a:xfrm>
              <a:blipFill>
                <a:blip r:embed="rId2"/>
                <a:stretch>
                  <a:fillRect l="-303" t="-18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697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632200" y="2120900"/>
            <a:ext cx="7496175" cy="40513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We derived the perpetuity formula</a:t>
            </a:r>
          </a:p>
          <a:p>
            <a:r>
              <a:rPr lang="en-US" sz="2800" dirty="0" smtClean="0"/>
              <a:t>We introduced the concept of using NPV as an investment guide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68841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C9FF"/>
      </a:accent1>
      <a:accent2>
        <a:srgbClr val="EEEE30"/>
      </a:accent2>
      <a:accent3>
        <a:srgbClr val="ED7D31"/>
      </a:accent3>
      <a:accent4>
        <a:srgbClr val="FFC000"/>
      </a:accent4>
      <a:accent5>
        <a:srgbClr val="44546A"/>
      </a:accent5>
      <a:accent6>
        <a:srgbClr val="70AD47"/>
      </a:accent6>
      <a:hlink>
        <a:srgbClr val="0563C1"/>
      </a:hlink>
      <a:folHlink>
        <a:srgbClr val="954F72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510</TotalTime>
  <Words>113</Words>
  <Application>Microsoft Office PowerPoint</Application>
  <PresentationFormat>Widescreen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Cambria Math</vt:lpstr>
      <vt:lpstr>Georgia</vt:lpstr>
      <vt:lpstr>Trebuchet MS</vt:lpstr>
      <vt:lpstr>Wingdings</vt:lpstr>
      <vt:lpstr>Wood Type</vt:lpstr>
      <vt:lpstr>NPV</vt:lpstr>
      <vt:lpstr>Infinity</vt:lpstr>
      <vt:lpstr>Review</vt:lpstr>
      <vt:lpstr>Quick Edit</vt:lpstr>
      <vt:lpstr>The Brackets</vt:lpstr>
      <vt:lpstr>In Conclusion</vt:lpstr>
      <vt:lpstr>Quick Example</vt:lpstr>
      <vt:lpstr>Takeaways</vt:lpstr>
    </vt:vector>
  </TitlesOfParts>
  <Company>Kellogg School of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Allan Saraniti</dc:creator>
  <cp:lastModifiedBy>Brett Allan Saraniti</cp:lastModifiedBy>
  <cp:revision>18</cp:revision>
  <dcterms:created xsi:type="dcterms:W3CDTF">2019-02-08T01:46:27Z</dcterms:created>
  <dcterms:modified xsi:type="dcterms:W3CDTF">2019-02-17T03:42:14Z</dcterms:modified>
</cp:coreProperties>
</file>