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3/1/2019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Algebra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609344"/>
          </a:xfrm>
        </p:spPr>
        <p:txBody>
          <a:bodyPr/>
          <a:lstStyle/>
          <a:p>
            <a:r>
              <a:rPr lang="en-US" dirty="0" smtClean="0"/>
              <a:t>Negatives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 bwMode="auto">
              <a:xfrm>
                <a:off x="1625600" y="1602317"/>
                <a:ext cx="10337800" cy="47291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lvl1pPr marL="180975" indent="-36576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6">
                      <a:lumMod val="75000"/>
                    </a:schemeClr>
                  </a:buClr>
                  <a:buFont typeface="Wingdings" pitchFamily="2" charset="2"/>
                  <a:buChar char="q"/>
                  <a:defRPr sz="2600" baseline="0">
                    <a:solidFill>
                      <a:schemeClr val="tx1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lvl1pPr>
                <a:lvl2pPr marL="444500" indent="-26193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400" baseline="0">
                    <a:solidFill>
                      <a:schemeClr val="tx1"/>
                    </a:solidFill>
                    <a:latin typeface="Cambria" panose="02040503050406030204" pitchFamily="18" charset="0"/>
                    <a:cs typeface="+mn-cs"/>
                  </a:defRPr>
                </a:lvl2pPr>
                <a:lvl3pPr marL="720725" indent="-27463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Cambria" panose="02040503050406030204" pitchFamily="18" charset="0"/>
                    <a:cs typeface="+mn-cs"/>
                  </a:defRPr>
                </a:lvl3pPr>
                <a:lvl4pPr marL="987425" indent="-2651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1800">
                    <a:solidFill>
                      <a:schemeClr val="tx1"/>
                    </a:solidFill>
                    <a:latin typeface="Cambria" panose="02040503050406030204" pitchFamily="18" charset="0"/>
                    <a:cs typeface="+mn-cs"/>
                  </a:defRPr>
                </a:lvl4pPr>
                <a:lvl5pPr marL="1254125" indent="-2651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800">
                    <a:solidFill>
                      <a:schemeClr val="tx1"/>
                    </a:solidFill>
                    <a:latin typeface="Cambria" panose="02040503050406030204" pitchFamily="18" charset="0"/>
                    <a:cs typeface="+mn-cs"/>
                  </a:defRPr>
                </a:lvl5pPr>
                <a:lvl6pPr marL="1711325" indent="-2651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  <a:cs typeface="+mn-cs"/>
                  </a:defRPr>
                </a:lvl6pPr>
                <a:lvl7pPr marL="2168525" indent="-2651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  <a:cs typeface="+mn-cs"/>
                  </a:defRPr>
                </a:lvl7pPr>
                <a:lvl8pPr marL="2625725" indent="-2651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  <a:cs typeface="+mn-cs"/>
                  </a:defRPr>
                </a:lvl8pPr>
                <a:lvl9pPr marL="3082925" indent="-2651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  <a:cs typeface="+mn-cs"/>
                  </a:defRPr>
                </a:lvl9pPr>
              </a:lstStyle>
              <a:p>
                <a:pPr marL="0" indent="0">
                  <a:lnSpc>
                    <a:spcPts val="2667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kern="0">
                          <a:latin typeface="Cambria Math"/>
                        </a:rPr>
                        <m:t>20</m:t>
                      </m:r>
                      <m:r>
                        <a:rPr lang="en-US" sz="3200" i="1" kern="0">
                          <a:latin typeface="Cambria Math"/>
                        </a:rPr>
                        <m:t>𝑋</m:t>
                      </m:r>
                      <m:r>
                        <a:rPr lang="en-US" sz="3200" i="1" kern="0">
                          <a:latin typeface="Cambria Math"/>
                        </a:rPr>
                        <m:t>+50≤30</m:t>
                      </m:r>
                      <m:r>
                        <a:rPr lang="en-US" sz="3200" i="1" kern="0">
                          <a:latin typeface="Cambria Math"/>
                          <a:ea typeface="Cambria Math"/>
                        </a:rPr>
                        <m:t>𝑋</m:t>
                      </m:r>
                      <m:r>
                        <a:rPr lang="en-US" sz="3200" i="1" kern="0">
                          <a:latin typeface="Cambria Math"/>
                          <a:ea typeface="Cambria Math"/>
                        </a:rPr>
                        <m:t>+90</m:t>
                      </m:r>
                    </m:oMath>
                  </m:oMathPara>
                </a14:m>
                <a:endParaRPr lang="en-US" sz="3200" kern="0" dirty="0"/>
              </a:p>
              <a:p>
                <a:pPr marL="0" indent="0">
                  <a:lnSpc>
                    <a:spcPts val="2667"/>
                  </a:lnSpc>
                  <a:buNone/>
                </a:pPr>
                <a:endParaRPr lang="en-US" sz="3200" i="1" kern="0" dirty="0">
                  <a:latin typeface="Cambria Math"/>
                </a:endParaRPr>
              </a:p>
              <a:p>
                <a:pPr marL="0" indent="0">
                  <a:lnSpc>
                    <a:spcPts val="2667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kern="0">
                          <a:latin typeface="Cambria Math"/>
                        </a:rPr>
                        <m:t>20</m:t>
                      </m:r>
                      <m:r>
                        <a:rPr lang="en-US" sz="3200" i="1" kern="0">
                          <a:latin typeface="Cambria Math"/>
                        </a:rPr>
                        <m:t>𝑋</m:t>
                      </m:r>
                      <m:r>
                        <a:rPr lang="en-US" sz="3200" i="1" kern="0">
                          <a:latin typeface="Cambria Math"/>
                        </a:rPr>
                        <m:t>−30</m:t>
                      </m:r>
                      <m:r>
                        <a:rPr lang="en-US" sz="3200" i="1" kern="0">
                          <a:latin typeface="Cambria Math"/>
                        </a:rPr>
                        <m:t>𝑋</m:t>
                      </m:r>
                      <m:r>
                        <a:rPr lang="en-US" sz="3200" i="1" kern="0">
                          <a:latin typeface="Cambria Math"/>
                        </a:rPr>
                        <m:t> ≤90−50</m:t>
                      </m:r>
                    </m:oMath>
                  </m:oMathPara>
                </a14:m>
                <a:endParaRPr lang="en-US" sz="3200" kern="0" dirty="0"/>
              </a:p>
              <a:p>
                <a:pPr marL="0" indent="0">
                  <a:lnSpc>
                    <a:spcPts val="2667"/>
                  </a:lnSpc>
                  <a:buNone/>
                </a:pPr>
                <a:endParaRPr lang="en-US" sz="3200" i="1" kern="0" dirty="0">
                  <a:latin typeface="Cambria Math"/>
                </a:endParaRPr>
              </a:p>
              <a:p>
                <a:pPr marL="0" indent="0">
                  <a:lnSpc>
                    <a:spcPts val="2667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kern="0">
                          <a:latin typeface="Cambria Math"/>
                        </a:rPr>
                        <m:t>−10</m:t>
                      </m:r>
                      <m:r>
                        <a:rPr lang="en-US" sz="3200" i="1" kern="0">
                          <a:latin typeface="Cambria Math"/>
                        </a:rPr>
                        <m:t>𝑋</m:t>
                      </m:r>
                      <m:r>
                        <a:rPr lang="en-US" sz="3200" i="1" kern="0">
                          <a:latin typeface="Cambria Math"/>
                          <a:ea typeface="Cambria Math"/>
                        </a:rPr>
                        <m:t>≤40</m:t>
                      </m:r>
                    </m:oMath>
                  </m:oMathPara>
                </a14:m>
                <a:endParaRPr lang="en-US" sz="3200" kern="0" dirty="0"/>
              </a:p>
              <a:p>
                <a:pPr marL="0" indent="0">
                  <a:lnSpc>
                    <a:spcPts val="2667"/>
                  </a:lnSpc>
                  <a:buNone/>
                </a:pPr>
                <a:endParaRPr lang="en-US" sz="3200" kern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kern="0">
                          <a:latin typeface="Cambria Math"/>
                        </a:rPr>
                        <m:t>𝑋</m:t>
                      </m:r>
                      <m:r>
                        <a:rPr lang="en-US" sz="3200" i="1" kern="0">
                          <a:latin typeface="Cambria Math"/>
                          <a:ea typeface="Cambria Math"/>
                        </a:rPr>
                        <m:t>≥</m:t>
                      </m:r>
                      <m:f>
                        <m:fPr>
                          <m:ctrlPr>
                            <a:rPr lang="en-US" sz="3200" i="1" ker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200" i="1" kern="0">
                              <a:latin typeface="Cambria Math"/>
                              <a:ea typeface="Cambria Math"/>
                            </a:rPr>
                            <m:t>40</m:t>
                          </m:r>
                        </m:num>
                        <m:den>
                          <m:r>
                            <a:rPr lang="en-US" sz="3200" i="1" kern="0">
                              <a:latin typeface="Cambria Math"/>
                              <a:ea typeface="Cambria Math"/>
                            </a:rPr>
                            <m:t>−10</m:t>
                          </m:r>
                        </m:den>
                      </m:f>
                    </m:oMath>
                  </m:oMathPara>
                </a14:m>
                <a:endParaRPr lang="en-US" sz="3200" kern="0" dirty="0">
                  <a:ea typeface="Cambria Math"/>
                </a:endParaRPr>
              </a:p>
              <a:p>
                <a:pPr marL="0" indent="0">
                  <a:lnSpc>
                    <a:spcPts val="2667"/>
                  </a:lnSpc>
                  <a:buNone/>
                </a:pPr>
                <a:endParaRPr lang="en-US" sz="3200" kern="0" dirty="0"/>
              </a:p>
              <a:p>
                <a:pPr marL="0" indent="0">
                  <a:lnSpc>
                    <a:spcPts val="2667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kern="0">
                          <a:latin typeface="Cambria Math"/>
                        </a:rPr>
                        <m:t>𝑋</m:t>
                      </m:r>
                      <m:r>
                        <a:rPr lang="en-US" sz="3200" i="1" kern="0">
                          <a:latin typeface="Cambria Math"/>
                          <a:ea typeface="Cambria Math"/>
                        </a:rPr>
                        <m:t>≥−4</m:t>
                      </m:r>
                    </m:oMath>
                  </m:oMathPara>
                </a14:m>
                <a:endParaRPr lang="en-US" sz="3200" kern="0" dirty="0"/>
              </a:p>
              <a:p>
                <a:pPr marL="0" indent="0">
                  <a:lnSpc>
                    <a:spcPts val="2667"/>
                  </a:lnSpc>
                  <a:buNone/>
                </a:pPr>
                <a:endParaRPr lang="en-US" sz="3467" kern="0" dirty="0"/>
              </a:p>
              <a:p>
                <a:pPr marL="0" indent="0">
                  <a:lnSpc>
                    <a:spcPts val="2667"/>
                  </a:lnSpc>
                  <a:buNone/>
                </a:pPr>
                <a:endParaRPr lang="en-US" sz="3467" kern="0" dirty="0"/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19200" y="1201738"/>
                <a:ext cx="7753350" cy="3546884"/>
              </a:xfrm>
              <a:prstGeom prst="rect">
                <a:avLst/>
              </a:prstGeom>
              <a:blipFill rotWithShape="1">
                <a:blip r:embed="rId2"/>
                <a:stretch>
                  <a:fillRect t="-240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238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2200" y="2120900"/>
            <a:ext cx="7496175" cy="40513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 reviewed linear equations and inequalities</a:t>
            </a:r>
          </a:p>
          <a:p>
            <a:r>
              <a:rPr lang="en-US" sz="2800" dirty="0" smtClean="0"/>
              <a:t>We stressed the reversal of order for negative inequalities </a:t>
            </a:r>
          </a:p>
        </p:txBody>
      </p:sp>
    </p:spTree>
    <p:extLst>
      <p:ext uri="{BB962C8B-B14F-4D97-AF65-F5344CB8AC3E}">
        <p14:creationId xmlns:p14="http://schemas.microsoft.com/office/powerpoint/2010/main" val="243777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Linear Equations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1998" y="2093976"/>
                <a:ext cx="10058400" cy="4050792"/>
              </a:xfrm>
            </p:spPr>
            <p:txBody>
              <a:bodyPr/>
              <a:lstStyle/>
              <a:p>
                <a:r>
                  <a:rPr lang="en-US" dirty="0" smtClean="0"/>
                  <a:t>Linear Equations only have variables raised to the first power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/>
                      </a:rPr>
                      <m:t>𝑋</m:t>
                    </m:r>
                    <m:r>
                      <a:rPr lang="en-US" b="0" i="1" smtClean="0">
                        <a:latin typeface="Cambria Math"/>
                      </a:rPr>
                      <m:t>=400</m:t>
                    </m:r>
                  </m:oMath>
                </a14:m>
                <a:endParaRPr lang="en-US" b="0" dirty="0" smtClean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i="1" dirty="0" smtClean="0">
                        <a:latin typeface="Cambria Math"/>
                      </a:rPr>
                      <m:t> – 19 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i="1" dirty="0" smtClean="0">
                        <a:latin typeface="Cambria Math"/>
                      </a:rPr>
                      <m:t> + 3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 smtClean="0">
                        <a:latin typeface="Cambria Math"/>
                      </a:rPr>
                      <m:t> </m:t>
                    </m:r>
                  </m:oMath>
                </a14:m>
                <a:endParaRPr lang="en-US" b="0" dirty="0" smtClean="0"/>
              </a:p>
              <a:p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𝑌</m:t>
                    </m:r>
                    <m:r>
                      <a:rPr lang="en-US" b="0" i="1" smtClean="0">
                        <a:latin typeface="Cambria Math"/>
                      </a:rPr>
                      <m:t>=5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+150</m:t>
                    </m:r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1998" y="2093976"/>
                <a:ext cx="10058400" cy="4050792"/>
              </a:xfrm>
              <a:blipFill>
                <a:blip r:embed="rId2"/>
                <a:stretch>
                  <a:fillRect l="-303" t="-1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3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08" y="403998"/>
            <a:ext cx="12145992" cy="1609344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One Linear Equation with One Unknown Variable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 smtClean="0">
                          <a:latin typeface="Cambria Math"/>
                        </a:rPr>
                        <m:t>𝑋</m:t>
                      </m:r>
                      <m:r>
                        <a:rPr lang="en-US" i="1" smtClean="0">
                          <a:latin typeface="Cambria Math"/>
                        </a:rPr>
                        <m:t>=400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5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𝑋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00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den>
                      </m:f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𝑋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127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609344"/>
          </a:xfrm>
        </p:spPr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9848" y="1189754"/>
                <a:ext cx="10058400" cy="546983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i="1" dirty="0">
                          <a:latin typeface="Cambria Math"/>
                        </a:rPr>
                        <m:t> – 19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i="1" dirty="0">
                          <a:latin typeface="Cambria Math"/>
                        </a:rPr>
                        <m:t> + 3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 dirty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i="1" dirty="0">
                          <a:latin typeface="Cambria Math"/>
                        </a:rPr>
                        <m:t> – 19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en-US" i="1" dirty="0">
                          <a:latin typeface="Cambria Math"/>
                        </a:rPr>
                        <m:t>=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i="1" dirty="0">
                          <a:latin typeface="Cambria Math"/>
                        </a:rPr>
                        <m:t> + 3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i="1" dirty="0">
                          <a:latin typeface="Cambria Math"/>
                        </a:rPr>
                        <m:t> – 19= 3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 dirty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i="1" dirty="0">
                          <a:latin typeface="Cambria Math"/>
                        </a:rPr>
                        <m:t> – 19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𝟏𝟗</m:t>
                      </m:r>
                      <m:r>
                        <a:rPr lang="en-US" i="1" dirty="0">
                          <a:latin typeface="Cambria Math"/>
                        </a:rPr>
                        <m:t>= 3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𝟏𝟗</m:t>
                      </m:r>
                      <m:r>
                        <a:rPr lang="en-US" i="1" dirty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i="1" dirty="0">
                          <a:latin typeface="Cambria Math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en-US" i="1" dirty="0">
                          <a:latin typeface="Cambria Math"/>
                        </a:rPr>
                        <m:t> </m:t>
                      </m:r>
                    </m:oMath>
                  </m:oMathPara>
                </a14:m>
                <a:r>
                  <a:rPr lang="en-US" dirty="0" smtClean="0"/>
                  <a:t/>
                </a:r>
                <a:br>
                  <a:rPr lang="en-US" dirty="0" smtClean="0"/>
                </a:br>
                <a:endParaRPr lang="en-US" dirty="0" smtClean="0"/>
              </a:p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i="1" dirty="0" smtClean="0">
                          <a:latin typeface="Cambria Math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i="1" dirty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1189754"/>
                <a:ext cx="10058400" cy="546983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55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Inequalities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Inequalities function just like equations with a few exceptions 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333" i="1">
                          <a:latin typeface="Cambria Math"/>
                          <a:ea typeface="Cambria Math"/>
                        </a:rPr>
                        <m:t>&lt;</m:t>
                      </m:r>
                    </m:oMath>
                  </m:oMathPara>
                </a14:m>
                <a:endParaRPr lang="en-US" sz="5333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333" i="1">
                          <a:latin typeface="Cambria Math"/>
                          <a:ea typeface="Cambria Math"/>
                        </a:rPr>
                        <m:t>≤</m:t>
                      </m:r>
                    </m:oMath>
                  </m:oMathPara>
                </a14:m>
                <a:endParaRPr lang="en-US" sz="5333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333" i="1">
                          <a:latin typeface="Cambria Math"/>
                          <a:ea typeface="Cambria Math"/>
                        </a:rPr>
                        <m:t>&gt;</m:t>
                      </m:r>
                    </m:oMath>
                  </m:oMathPara>
                </a14:m>
                <a:endParaRPr lang="en-US" sz="5333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333" i="1">
                          <a:latin typeface="Cambria Math"/>
                          <a:ea typeface="Cambria Math"/>
                        </a:rPr>
                        <m:t>≥</m:t>
                      </m:r>
                    </m:oMath>
                  </m:oMathPara>
                </a14:m>
                <a:endParaRPr lang="en-US" sz="5333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03" t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987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Numerical Examples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en-US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333" i="1">
                          <a:latin typeface="Cambria Math"/>
                          <a:ea typeface="Cambria Math"/>
                        </a:rPr>
                        <m:t>2&lt;6</m:t>
                      </m:r>
                    </m:oMath>
                  </m:oMathPara>
                </a14:m>
                <a:endParaRPr lang="en-US" sz="5333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333" i="1">
                          <a:latin typeface="Cambria Math"/>
                          <a:ea typeface="Cambria Math"/>
                        </a:rPr>
                        <m:t>2≤3.5</m:t>
                      </m:r>
                    </m:oMath>
                  </m:oMathPara>
                </a14:m>
                <a:endParaRPr lang="en-US" sz="5333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333" i="1">
                          <a:latin typeface="Cambria Math"/>
                          <a:ea typeface="Cambria Math"/>
                        </a:rPr>
                        <m:t>10&gt;4</m:t>
                      </m:r>
                    </m:oMath>
                  </m:oMathPara>
                </a14:m>
                <a:endParaRPr lang="en-US" sz="5333" dirty="0">
                  <a:ea typeface="Cambria Math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333" i="1">
                          <a:latin typeface="Cambria Math"/>
                          <a:ea typeface="Cambria Math"/>
                        </a:rPr>
                        <m:t>4≥4</m:t>
                      </m:r>
                    </m:oMath>
                  </m:oMathPara>
                </a14:m>
                <a:endParaRPr lang="en-US" sz="5333" dirty="0"/>
              </a:p>
              <a:p>
                <a:pPr>
                  <a:lnSpc>
                    <a:spcPct val="150000"/>
                  </a:lnSpc>
                </a:pPr>
                <a:endParaRPr lang="en-US" dirty="0"/>
              </a:p>
              <a:p>
                <a:pPr>
                  <a:lnSpc>
                    <a:spcPct val="150000"/>
                  </a:lnSpc>
                </a:pPr>
                <a:endParaRPr lang="en-US" dirty="0"/>
              </a:p>
              <a:p>
                <a:pPr>
                  <a:lnSpc>
                    <a:spcPct val="150000"/>
                  </a:lnSpc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615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7274" y="0"/>
            <a:ext cx="12292643" cy="1609344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One Linear Inequality With One Unknown Variable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00</m:t>
                      </m:r>
                      <m:r>
                        <a:rPr lang="en-US" i="1" smtClean="0">
                          <a:latin typeface="Cambria Math"/>
                        </a:rPr>
                        <m:t>𝑋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26</m:t>
                      </m:r>
                      <m:r>
                        <a:rPr lang="en-US" i="1" smtClean="0">
                          <a:latin typeface="Cambria Math"/>
                        </a:rPr>
                        <m:t>00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200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𝑋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𝟐𝟎𝟎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≤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2600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𝟐𝟎𝟎</m:t>
                          </m:r>
                        </m:den>
                      </m:f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𝑋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0" i="1" smtClean="0">
                          <a:latin typeface="Cambria Math"/>
                        </a:rPr>
                        <m:t>13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753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Line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133381" y="2889849"/>
            <a:ext cx="3968151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958695" y="3122761"/>
            <a:ext cx="4317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0  1  2  3  4  5  6  7 8  9 10</a:t>
            </a:r>
            <a:endParaRPr lang="en-US" sz="2400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893670" y="2889849"/>
            <a:ext cx="420537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91904" y="3122761"/>
            <a:ext cx="4408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-10 -9 -8 -7 -6 -5 -4 -3 -2 -1</a:t>
            </a:r>
            <a:endParaRPr lang="en-US" sz="2400" dirty="0"/>
          </a:p>
        </p:txBody>
      </p:sp>
      <p:sp>
        <p:nvSpPr>
          <p:cNvPr id="12" name="Right Arrow 11"/>
          <p:cNvSpPr/>
          <p:nvPr/>
        </p:nvSpPr>
        <p:spPr>
          <a:xfrm>
            <a:off x="3864634" y="3918635"/>
            <a:ext cx="4830792" cy="158726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Greater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 rot="10800000">
            <a:off x="3864634" y="3918635"/>
            <a:ext cx="4830792" cy="1587260"/>
          </a:xfrm>
          <a:prstGeom prst="rightArrow">
            <a:avLst/>
          </a:prstGeom>
          <a:pattFill prst="pct90">
            <a:fgClr>
              <a:srgbClr val="FFFF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40096" y="4358322"/>
            <a:ext cx="3289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Lesser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98802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 animBg="1"/>
      <p:bldP spid="12" grpId="1" animBg="1"/>
      <p:bldP spid="13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Numerical Examples - Negatives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en-US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333" b="0" i="1" smtClean="0"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r>
                        <a:rPr lang="en-US" sz="5333" i="1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5333" b="0" i="1" smtClean="0">
                          <a:latin typeface="Cambria Math" panose="02040503050406030204" pitchFamily="18" charset="0"/>
                          <a:ea typeface="Cambria Math"/>
                        </a:rPr>
                        <m:t>&gt;−</m:t>
                      </m:r>
                      <m:r>
                        <a:rPr lang="en-US" sz="5333" i="1">
                          <a:latin typeface="Cambria Math"/>
                          <a:ea typeface="Cambria Math"/>
                        </a:rPr>
                        <m:t>6</m:t>
                      </m:r>
                    </m:oMath>
                  </m:oMathPara>
                </a14:m>
                <a:endParaRPr lang="en-US" sz="5333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333" b="0" i="1" smtClean="0"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r>
                        <a:rPr lang="en-US" sz="5333" i="1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5333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5333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5333" i="1">
                          <a:latin typeface="Cambria Math"/>
                          <a:ea typeface="Cambria Math"/>
                        </a:rPr>
                        <m:t>3.5</m:t>
                      </m:r>
                    </m:oMath>
                  </m:oMathPara>
                </a14:m>
                <a:endParaRPr lang="en-US" sz="5333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333" b="0" i="1" smtClean="0"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r>
                        <a:rPr lang="en-US" sz="5333" i="1">
                          <a:latin typeface="Cambria Math"/>
                          <a:ea typeface="Cambria Math"/>
                        </a:rPr>
                        <m:t>10</m:t>
                      </m:r>
                      <m:r>
                        <a:rPr lang="en-US" sz="5333" b="0" i="1" smtClean="0">
                          <a:latin typeface="Cambria Math" panose="02040503050406030204" pitchFamily="18" charset="0"/>
                          <a:ea typeface="Cambria Math"/>
                        </a:rPr>
                        <m:t>&lt;−</m:t>
                      </m:r>
                      <m:r>
                        <a:rPr lang="en-US" sz="5333" i="1">
                          <a:latin typeface="Cambria Math"/>
                          <a:ea typeface="Cambria Math"/>
                        </a:rPr>
                        <m:t>4</m:t>
                      </m:r>
                    </m:oMath>
                  </m:oMathPara>
                </a14:m>
                <a:endParaRPr lang="en-US" sz="5333" dirty="0">
                  <a:ea typeface="Cambria Math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333" b="0" i="1" smtClean="0"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r>
                        <a:rPr lang="en-US" sz="5333" i="1">
                          <a:latin typeface="Cambria Math"/>
                          <a:ea typeface="Cambria Math"/>
                        </a:rPr>
                        <m:t>4</m:t>
                      </m:r>
                      <m:r>
                        <a:rPr lang="en-US" sz="5333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333" b="0" i="1" smtClean="0"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r>
                        <a:rPr lang="en-US" sz="5333" i="1">
                          <a:latin typeface="Cambria Math"/>
                          <a:ea typeface="Cambria Math"/>
                        </a:rPr>
                        <m:t>4</m:t>
                      </m:r>
                    </m:oMath>
                  </m:oMathPara>
                </a14:m>
                <a:endParaRPr lang="en-US" sz="5333" dirty="0"/>
              </a:p>
              <a:p>
                <a:pPr>
                  <a:lnSpc>
                    <a:spcPct val="150000"/>
                  </a:lnSpc>
                </a:pPr>
                <a:endParaRPr lang="en-US" dirty="0"/>
              </a:p>
              <a:p>
                <a:pPr>
                  <a:lnSpc>
                    <a:spcPct val="150000"/>
                  </a:lnSpc>
                </a:pPr>
                <a:endParaRPr lang="en-US" dirty="0"/>
              </a:p>
              <a:p>
                <a:pPr>
                  <a:lnSpc>
                    <a:spcPct val="150000"/>
                  </a:lnSpc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30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589</TotalTime>
  <Words>225</Words>
  <Application>Microsoft Office PowerPoint</Application>
  <PresentationFormat>Widescreen</PresentationFormat>
  <Paragraphs>81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Cambria</vt:lpstr>
      <vt:lpstr>Cambria Math</vt:lpstr>
      <vt:lpstr>Georgia</vt:lpstr>
      <vt:lpstr>Trebuchet MS</vt:lpstr>
      <vt:lpstr>Wingdings</vt:lpstr>
      <vt:lpstr>Wood Type</vt:lpstr>
      <vt:lpstr>Algebra</vt:lpstr>
      <vt:lpstr>Linear Equations</vt:lpstr>
      <vt:lpstr>One Linear Equation with One Unknown Variable</vt:lpstr>
      <vt:lpstr>Example</vt:lpstr>
      <vt:lpstr>Inequalities</vt:lpstr>
      <vt:lpstr>Numerical Examples</vt:lpstr>
      <vt:lpstr>One Linear Inequality With One Unknown Variable</vt:lpstr>
      <vt:lpstr>Number Line</vt:lpstr>
      <vt:lpstr>Numerical Examples - Negatives</vt:lpstr>
      <vt:lpstr>Negatives 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23</cp:revision>
  <dcterms:created xsi:type="dcterms:W3CDTF">2019-02-08T01:46:27Z</dcterms:created>
  <dcterms:modified xsi:type="dcterms:W3CDTF">2019-03-01T18:17:01Z</dcterms:modified>
</cp:coreProperties>
</file>