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3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3/1/2019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3/1/2019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Algebra Part II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127248" y="5174460"/>
            <a:ext cx="7891272" cy="1069848"/>
          </a:xfrm>
        </p:spPr>
        <p:txBody>
          <a:bodyPr/>
          <a:lstStyle/>
          <a:p>
            <a:pPr algn="r"/>
            <a:endParaRPr lang="en-US" dirty="0" smtClean="0"/>
          </a:p>
          <a:p>
            <a:pPr algn="r"/>
            <a:r>
              <a:rPr lang="en-US" dirty="0" smtClean="0"/>
              <a:t>Professor Brett A. Saraniti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Algebra Solution 1: Elimination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   </m:t>
                      </m:r>
                      <m:r>
                        <a:rPr lang="en-US" i="1" smtClean="0">
                          <a:latin typeface="Cambria Math"/>
                        </a:rPr>
                        <m:t>𝑋</m:t>
                      </m:r>
                      <m:r>
                        <a:rPr lang="en-US" i="1" smtClean="0">
                          <a:latin typeface="Cambria Math"/>
                        </a:rPr>
                        <m:t>+2</m:t>
                      </m:r>
                      <m:r>
                        <a:rPr lang="en-US" i="1" smtClean="0">
                          <a:latin typeface="Cambria Math"/>
                        </a:rPr>
                        <m:t>𝑌</m:t>
                      </m:r>
                      <m:r>
                        <a:rPr lang="en-US" i="1" smtClean="0">
                          <a:latin typeface="Cambria Math"/>
                        </a:rPr>
                        <m:t>=150</m:t>
                      </m:r>
                    </m:oMath>
                  </m:oMathPara>
                </a14:m>
                <a:endParaRPr lang="en-US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u="sng" dirty="0">
                          <a:latin typeface="Cambria Math"/>
                        </a:rPr>
                        <m:t>−</m:t>
                      </m:r>
                      <m:r>
                        <a:rPr lang="en-US" i="1" u="sng" dirty="0">
                          <a:latin typeface="Cambria Math"/>
                        </a:rPr>
                        <m:t>𝑋</m:t>
                      </m:r>
                      <m:r>
                        <a:rPr lang="en-US" i="1" u="sng" dirty="0">
                          <a:latin typeface="Cambria Math"/>
                        </a:rPr>
                        <m:t>+ 3</m:t>
                      </m:r>
                      <m:r>
                        <a:rPr lang="en-US" i="1" u="sng" dirty="0">
                          <a:latin typeface="Cambria Math"/>
                        </a:rPr>
                        <m:t>𝑌</m:t>
                      </m:r>
                      <m:r>
                        <a:rPr lang="en-US" i="1" u="sng" dirty="0">
                          <a:latin typeface="Cambria Math"/>
                        </a:rPr>
                        <m:t> = 30</m:t>
                      </m:r>
                    </m:oMath>
                  </m:oMathPara>
                </a14:m>
                <a:endParaRPr lang="en-US" u="sng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             5</m:t>
                      </m:r>
                      <m:r>
                        <a:rPr lang="en-US" b="0" i="1" smtClean="0">
                          <a:latin typeface="Cambria Math"/>
                        </a:rPr>
                        <m:t>𝑌</m:t>
                      </m:r>
                      <m:r>
                        <a:rPr lang="en-US" b="0" i="1" smtClean="0">
                          <a:latin typeface="Cambria Math"/>
                        </a:rPr>
                        <m:t>=180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5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𝑌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800000"/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180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800000"/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𝑌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𝟑𝟔</m:t>
                      </m:r>
                    </m:oMath>
                  </m:oMathPara>
                </a14:m>
                <a:endParaRPr lang="en-US" b="1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𝑋</m:t>
                      </m:r>
                      <m:r>
                        <a:rPr lang="en-US" b="0" i="1" smtClean="0">
                          <a:latin typeface="Cambria Math"/>
                        </a:rPr>
                        <m:t>+2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36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=150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𝑋</m:t>
                      </m:r>
                      <m:r>
                        <a:rPr lang="en-US" b="0" i="1" smtClean="0">
                          <a:latin typeface="Cambria Math"/>
                        </a:rPr>
                        <m:t>=150−72=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𝟕𝟖</m:t>
                      </m:r>
                    </m:oMath>
                  </m:oMathPara>
                </a14:m>
                <a:endParaRPr lang="en-US" b="1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534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Algebra Solution 2: Substitution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201273" y="2093976"/>
                <a:ext cx="10058400" cy="4050792"/>
              </a:xfrm>
            </p:spPr>
            <p:txBody>
              <a:bodyPr numCol="1"/>
              <a:lstStyle/>
              <a:p>
                <a:pPr marL="0" indent="0">
                  <a:buNone/>
                </a:pPr>
                <a:r>
                  <a:rPr lang="en-US" sz="3200" dirty="0" smtClean="0"/>
                  <a:t>(1)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/>
                      </a:rPr>
                      <m:t>𝑋</m:t>
                    </m:r>
                    <m:r>
                      <a:rPr lang="en-US" sz="3200" i="1" smtClean="0">
                        <a:latin typeface="Cambria Math"/>
                      </a:rPr>
                      <m:t>+2</m:t>
                    </m:r>
                    <m:r>
                      <a:rPr lang="en-US" sz="3200" i="1" smtClean="0">
                        <a:latin typeface="Cambria Math"/>
                      </a:rPr>
                      <m:t>𝑌</m:t>
                    </m:r>
                    <m:r>
                      <a:rPr lang="en-US" sz="3200" i="1" smtClean="0">
                        <a:latin typeface="Cambria Math"/>
                      </a:rPr>
                      <m:t>=150</m:t>
                    </m:r>
                  </m:oMath>
                </a14:m>
                <a:endParaRPr lang="en-US" sz="3200" i="1" dirty="0" smtClean="0">
                  <a:latin typeface="Cambria Math"/>
                </a:endParaRPr>
              </a:p>
              <a:p>
                <a:endParaRPr lang="en-US" sz="320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/>
                      </a:rPr>
                      <m:t>2</m:t>
                    </m:r>
                    <m:r>
                      <a:rPr lang="en-US" sz="3200" i="1" dirty="0">
                        <a:latin typeface="Cambria Math"/>
                      </a:rPr>
                      <m:t>𝑌</m:t>
                    </m:r>
                    <m:r>
                      <a:rPr lang="en-US" sz="3200" i="1" dirty="0">
                        <a:latin typeface="Cambria Math"/>
                      </a:rPr>
                      <m:t> =150−</m:t>
                    </m:r>
                    <m:r>
                      <a:rPr lang="en-US" sz="3200" b="0" i="1" dirty="0" smtClean="0">
                        <a:latin typeface="Cambria Math"/>
                      </a:rPr>
                      <m:t>𝑋</m:t>
                    </m:r>
                  </m:oMath>
                </a14:m>
                <a:endParaRPr lang="en-US" sz="3200" b="0" i="1" dirty="0" smtClean="0">
                  <a:latin typeface="Cambria Math"/>
                </a:endParaRPr>
              </a:p>
              <a:p>
                <a:endParaRPr lang="en-US" sz="3200" b="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 </m:t>
                    </m:r>
                    <m:r>
                      <a:rPr lang="en-US" sz="3200" b="0" i="1" smtClean="0">
                        <a:latin typeface="Cambria Math"/>
                      </a:rPr>
                      <m:t>𝑌</m:t>
                    </m:r>
                    <m:r>
                      <a:rPr lang="en-US" sz="3200" b="0" i="1" smtClean="0">
                        <a:latin typeface="Cambria Math"/>
                      </a:rPr>
                      <m:t>=75−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latin typeface="Cambria Math"/>
                      </a:rPr>
                      <m:t>𝑋</m:t>
                    </m:r>
                  </m:oMath>
                </a14:m>
                <a:endParaRPr lang="en-US" sz="3200" dirty="0" smtClean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01273" y="2093976"/>
                <a:ext cx="10058400" cy="4050792"/>
              </a:xfrm>
              <a:blipFill>
                <a:blip r:embed="rId2"/>
                <a:stretch>
                  <a:fillRect l="-1515" t="-3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201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Substitution Continued</a:t>
            </a:r>
            <a:br>
              <a:rPr lang="en-US" dirty="0" smtClean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 txBox="1">
                <a:spLocks noGrp="1"/>
              </p:cNvSpPr>
              <p:nvPr>
                <p:ph idx="1"/>
              </p:nvPr>
            </p:nvSpPr>
            <p:spPr bwMode="auto"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normAutofit/>
              </a:bodyPr>
              <a:lstStyle>
                <a:lvl1pPr marL="180975" indent="-36576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6">
                      <a:lumMod val="75000"/>
                    </a:schemeClr>
                  </a:buClr>
                  <a:buFont typeface="Wingdings" pitchFamily="2" charset="2"/>
                  <a:buChar char="q"/>
                  <a:defRPr sz="2600" baseline="0">
                    <a:solidFill>
                      <a:schemeClr val="tx1"/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lvl1pPr>
                <a:lvl2pPr marL="444500" indent="-261938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2400" baseline="0">
                    <a:solidFill>
                      <a:schemeClr val="tx1"/>
                    </a:solidFill>
                    <a:latin typeface="Cambria" panose="02040503050406030204" pitchFamily="18" charset="0"/>
                    <a:cs typeface="+mn-cs"/>
                  </a:defRPr>
                </a:lvl2pPr>
                <a:lvl3pPr marL="720725" indent="-274638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Cambria" panose="02040503050406030204" pitchFamily="18" charset="0"/>
                    <a:cs typeface="+mn-cs"/>
                  </a:defRPr>
                </a:lvl3pPr>
                <a:lvl4pPr marL="987425" indent="-2651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1800">
                    <a:solidFill>
                      <a:schemeClr val="tx1"/>
                    </a:solidFill>
                    <a:latin typeface="Cambria" panose="02040503050406030204" pitchFamily="18" charset="0"/>
                    <a:cs typeface="+mn-cs"/>
                  </a:defRPr>
                </a:lvl4pPr>
                <a:lvl5pPr marL="1254125" indent="-2651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800">
                    <a:solidFill>
                      <a:schemeClr val="tx1"/>
                    </a:solidFill>
                    <a:latin typeface="Cambria" panose="02040503050406030204" pitchFamily="18" charset="0"/>
                    <a:cs typeface="+mn-cs"/>
                  </a:defRPr>
                </a:lvl5pPr>
                <a:lvl6pPr marL="1711325" indent="-2651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+mn-lt"/>
                    <a:cs typeface="+mn-cs"/>
                  </a:defRPr>
                </a:lvl6pPr>
                <a:lvl7pPr marL="2168525" indent="-2651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+mn-lt"/>
                    <a:cs typeface="+mn-cs"/>
                  </a:defRPr>
                </a:lvl7pPr>
                <a:lvl8pPr marL="2625725" indent="-2651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+mn-lt"/>
                    <a:cs typeface="+mn-cs"/>
                  </a:defRPr>
                </a:lvl8pPr>
                <a:lvl9pPr marL="3082925" indent="-2651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+mn-lt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kern="0" dirty="0" smtClean="0"/>
                  <a:t>                                      (2) </a:t>
                </a:r>
                <a14:m>
                  <m:oMath xmlns:m="http://schemas.openxmlformats.org/officeDocument/2006/math">
                    <m:r>
                      <a:rPr lang="en-US" i="1" kern="0" smtClean="0">
                        <a:latin typeface="Cambria Math"/>
                      </a:rPr>
                      <m:t>−</m:t>
                    </m:r>
                    <m:r>
                      <a:rPr lang="en-US" i="1" kern="0" smtClean="0">
                        <a:latin typeface="Cambria Math"/>
                      </a:rPr>
                      <m:t>𝑋</m:t>
                    </m:r>
                    <m:r>
                      <a:rPr lang="en-US" i="1" kern="0" smtClean="0">
                        <a:latin typeface="Cambria Math"/>
                      </a:rPr>
                      <m:t>+3</m:t>
                    </m:r>
                    <m:r>
                      <a:rPr lang="en-US" i="1" kern="0" smtClean="0">
                        <a:latin typeface="Cambria Math"/>
                      </a:rPr>
                      <m:t>𝑌</m:t>
                    </m:r>
                    <m:r>
                      <a:rPr lang="en-US" i="1" kern="0" smtClean="0">
                        <a:latin typeface="Cambria Math"/>
                      </a:rPr>
                      <m:t>=30</m:t>
                    </m:r>
                  </m:oMath>
                </a14:m>
                <a:endParaRPr lang="en-US" kern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kern="0" smtClean="0">
                          <a:latin typeface="Cambria Math"/>
                        </a:rPr>
                        <m:t>−</m:t>
                      </m:r>
                      <m:r>
                        <a:rPr lang="en-US" i="1" kern="0" smtClean="0">
                          <a:latin typeface="Cambria Math"/>
                        </a:rPr>
                        <m:t>𝑋</m:t>
                      </m:r>
                      <m:r>
                        <a:rPr lang="en-US" i="1" kern="0" smtClean="0">
                          <a:latin typeface="Cambria Math"/>
                        </a:rPr>
                        <m:t>+3</m:t>
                      </m:r>
                      <m:d>
                        <m:dPr>
                          <m:ctrlPr>
                            <a:rPr lang="en-US" i="1" kern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75−</m:t>
                          </m:r>
                          <m:f>
                            <m:fPr>
                              <m:ctrlPr>
                                <a:rPr lang="en-US" i="1" kern="0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 kern="0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 kern="0" smtClean="0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i="1" kern="0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𝑋</m:t>
                          </m:r>
                        </m:e>
                      </m:d>
                      <m:r>
                        <a:rPr lang="en-US" i="1" kern="0" smtClean="0">
                          <a:latin typeface="Cambria Math"/>
                        </a:rPr>
                        <m:t>=30</m:t>
                      </m:r>
                    </m:oMath>
                  </m:oMathPara>
                </a14:m>
                <a:endParaRPr lang="en-US" kern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kern="0" smtClean="0">
                          <a:latin typeface="Cambria Math"/>
                        </a:rPr>
                        <m:t>      </m:t>
                      </m:r>
                      <m:r>
                        <a:rPr lang="en-US" i="1" kern="0" smtClean="0">
                          <a:latin typeface="Cambria Math"/>
                        </a:rPr>
                        <m:t>−</m:t>
                      </m:r>
                      <m:r>
                        <a:rPr lang="en-US" i="1" kern="0" smtClean="0">
                          <a:latin typeface="Cambria Math"/>
                        </a:rPr>
                        <m:t>𝑋</m:t>
                      </m:r>
                      <m:r>
                        <a:rPr lang="en-US" i="1" kern="0" smtClean="0">
                          <a:latin typeface="Cambria Math"/>
                        </a:rPr>
                        <m:t>+225−</m:t>
                      </m:r>
                      <m:f>
                        <m:fPr>
                          <m:ctrlPr>
                            <a:rPr lang="en-US" i="1" kern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kern="0" smtClean="0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i="1" kern="0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 kern="0" smtClean="0">
                          <a:latin typeface="Cambria Math"/>
                        </a:rPr>
                        <m:t>𝑋</m:t>
                      </m:r>
                      <m:r>
                        <a:rPr lang="en-US" i="1" kern="0" smtClean="0">
                          <a:latin typeface="Cambria Math"/>
                        </a:rPr>
                        <m:t>=30</m:t>
                      </m:r>
                    </m:oMath>
                  </m:oMathPara>
                </a14:m>
                <a:endParaRPr lang="en-US" i="1" kern="0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kern="0" smtClean="0">
                          <a:latin typeface="Cambria Math"/>
                        </a:rPr>
                        <m:t>195=</m:t>
                      </m:r>
                      <m:f>
                        <m:fPr>
                          <m:ctrlPr>
                            <a:rPr lang="en-US" i="1" kern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kern="0" smtClean="0"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i="1" kern="0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 kern="0" smtClean="0">
                          <a:latin typeface="Cambria Math"/>
                        </a:rPr>
                        <m:t>𝑋</m:t>
                      </m:r>
                      <m:r>
                        <a:rPr lang="en-US" b="0" i="1" kern="0" smtClean="0">
                          <a:latin typeface="Cambria Math"/>
                        </a:rPr>
                        <m:t>      </m:t>
                      </m:r>
                    </m:oMath>
                  </m:oMathPara>
                </a14:m>
                <a:endParaRPr lang="en-US" kern="0" dirty="0" smtClean="0"/>
              </a:p>
              <a:p>
                <a:pPr marL="0" indent="0">
                  <a:buNone/>
                </a:pPr>
                <a:endParaRPr lang="en-US" b="0" i="1" kern="0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kern="0" smtClean="0">
                          <a:latin typeface="Cambria Math"/>
                        </a:rPr>
                        <m:t>𝑋</m:t>
                      </m:r>
                      <m:r>
                        <a:rPr lang="en-US" b="0" i="1" kern="0" smtClean="0">
                          <a:latin typeface="Cambria Math"/>
                        </a:rPr>
                        <m:t>= </m:t>
                      </m:r>
                      <m:r>
                        <a:rPr lang="en-US" b="1" i="1" kern="0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𝟕𝟖</m:t>
                      </m:r>
                    </m:oMath>
                  </m:oMathPara>
                </a14:m>
                <a:endParaRPr lang="en-US" b="1" kern="0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kern="0" smtClean="0">
                          <a:latin typeface="Cambria Math"/>
                        </a:rPr>
                        <m:t>𝑌</m:t>
                      </m:r>
                      <m:r>
                        <a:rPr lang="en-US" b="0" i="1" kern="0" smtClean="0">
                          <a:latin typeface="Cambria Math"/>
                        </a:rPr>
                        <m:t>=75 − </m:t>
                      </m:r>
                      <m:f>
                        <m:fPr>
                          <m:ctrlPr>
                            <a:rPr lang="en-US" b="0" i="1" kern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kern="0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kern="0" smtClean="0">
                              <a:latin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b="0" i="1" kern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kern="0" smtClean="0">
                              <a:latin typeface="Cambria Math"/>
                            </a:rPr>
                            <m:t>78</m:t>
                          </m:r>
                        </m:e>
                      </m:d>
                      <m:r>
                        <a:rPr lang="en-US" b="0" i="1" kern="0" smtClean="0">
                          <a:latin typeface="Cambria Math"/>
                        </a:rPr>
                        <m:t>=</m:t>
                      </m:r>
                      <m:r>
                        <a:rPr lang="en-US" b="1" i="1" kern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𝟑𝟔</m:t>
                      </m:r>
                    </m:oMath>
                  </m:oMathPara>
                </a14:m>
                <a:endParaRPr lang="en-US" b="1" kern="0" dirty="0" smtClean="0"/>
              </a:p>
              <a:p>
                <a:pPr marL="0" indent="0">
                  <a:buNone/>
                </a:pPr>
                <a:endParaRPr lang="en-US" kern="0" dirty="0" smtClean="0"/>
              </a:p>
              <a:p>
                <a:pPr marL="0" indent="0"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5" name="Content Placeholder 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prstGeom prst="rect">
                <a:avLst/>
              </a:prstGeom>
              <a:blipFill rotWithShape="0">
                <a:blip r:embed="rId2"/>
                <a:stretch>
                  <a:fillRect t="-360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778496" y="337097"/>
                <a:ext cx="4673600" cy="1168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33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𝑌</m:t>
                      </m:r>
                      <m:r>
                        <a:rPr lang="en-US" sz="3733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=75−</m:t>
                      </m:r>
                      <m:f>
                        <m:fPr>
                          <m:ctrlPr>
                            <a:rPr lang="en-US" sz="3733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733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3733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3733" i="1">
                          <a:solidFill>
                            <a:srgbClr val="00B0F0"/>
                          </a:solidFill>
                          <a:latin typeface="Cambria Math"/>
                        </a:rPr>
                        <m:t>𝑋</m:t>
                      </m:r>
                    </m:oMath>
                  </m:oMathPara>
                </a14:m>
                <a:endParaRPr lang="en-US" sz="3733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8496" y="337097"/>
                <a:ext cx="4673600" cy="116820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 flipH="1">
            <a:off x="6739128" y="1353312"/>
            <a:ext cx="3008376" cy="124358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904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Slope Intercept Form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21113" y="1898627"/>
                <a:ext cx="10058400" cy="4050792"/>
              </a:xfrm>
            </p:spPr>
            <p:txBody>
              <a:bodyPr/>
              <a:lstStyle/>
              <a:p>
                <a:pPr marL="609585" indent="-609585"/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</a:rPr>
                      <m:t>𝑋</m:t>
                    </m:r>
                    <m:r>
                      <a:rPr lang="en-US" i="1" smtClean="0">
                        <a:latin typeface="Cambria Math"/>
                      </a:rPr>
                      <m:t>+2</m:t>
                    </m:r>
                    <m:r>
                      <a:rPr lang="en-US" i="1" smtClean="0">
                        <a:latin typeface="Cambria Math"/>
                      </a:rPr>
                      <m:t>𝑌</m:t>
                    </m:r>
                    <m:r>
                      <a:rPr lang="en-US" i="1" smtClean="0">
                        <a:latin typeface="Cambria Math"/>
                      </a:rPr>
                      <m:t>=150</m:t>
                    </m:r>
                  </m:oMath>
                </a14:m>
                <a:endParaRPr lang="en-US" dirty="0"/>
              </a:p>
              <a:p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2</m:t>
                    </m:r>
                    <m:r>
                      <a:rPr lang="en-US" b="0" i="1" smtClean="0">
                        <a:latin typeface="Cambria Math"/>
                      </a:rPr>
                      <m:t>𝑌</m:t>
                    </m:r>
                    <m:r>
                      <a:rPr lang="en-US" b="0" i="1" smtClean="0">
                        <a:latin typeface="Cambria Math"/>
                      </a:rPr>
                      <m:t>=−</m:t>
                    </m:r>
                    <m:r>
                      <a:rPr lang="en-US" b="0" i="1" smtClean="0">
                        <a:latin typeface="Cambria Math"/>
                      </a:rPr>
                      <m:t>𝑋</m:t>
                    </m:r>
                    <m:r>
                      <a:rPr lang="en-US" b="0" i="1" smtClean="0">
                        <a:latin typeface="Cambria Math"/>
                      </a:rPr>
                      <m:t>+ 150</m:t>
                    </m:r>
                  </m:oMath>
                </a14:m>
                <a:endParaRPr lang="en-US" b="0" dirty="0" smtClean="0"/>
              </a:p>
              <a:p>
                <a:endParaRPr lang="en-US" b="0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𝑌</m:t>
                    </m:r>
                    <m:r>
                      <a:rPr lang="en-US" b="0" i="1" smtClean="0">
                        <a:latin typeface="Cambria Math"/>
                      </a:rPr>
                      <m:t>=−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𝑋</m:t>
                    </m:r>
                    <m:r>
                      <a:rPr lang="en-US" b="0" i="0" smtClean="0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75</m:t>
                    </m:r>
                  </m:oMath>
                </a14:m>
                <a:r>
                  <a:rPr lang="en-US" dirty="0" smtClean="0"/>
                  <a:t>			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/>
                      </a:rPr>
                      <m:t>𝑌</m:t>
                    </m:r>
                    <m:r>
                      <a:rPr lang="en-US" sz="4000" b="0" i="1" smtClean="0">
                        <a:latin typeface="Cambria Math"/>
                      </a:rPr>
                      <m:t>=</m:t>
                    </m:r>
                    <m:r>
                      <a:rPr lang="en-US" sz="4000" b="0" i="1" smtClean="0">
                        <a:latin typeface="Cambria Math"/>
                      </a:rPr>
                      <m:t>𝑚𝑋</m:t>
                    </m:r>
                    <m:r>
                      <a:rPr lang="en-US" sz="4000" b="0" i="1" smtClean="0">
                        <a:latin typeface="Cambria Math"/>
                      </a:rPr>
                      <m:t>+</m:t>
                    </m:r>
                    <m:r>
                      <a:rPr lang="en-US" sz="4000" b="0" i="1" smtClean="0">
                        <a:latin typeface="Cambria Math"/>
                      </a:rPr>
                      <m:t>𝑏</m:t>
                    </m:r>
                  </m:oMath>
                </a14:m>
                <a:endParaRPr lang="en-US" sz="4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21113" y="1898627"/>
                <a:ext cx="10058400" cy="4050792"/>
              </a:xfrm>
              <a:blipFill>
                <a:blip r:embed="rId2"/>
                <a:stretch>
                  <a:fillRect l="-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 flipV="1">
            <a:off x="4857158" y="4408085"/>
            <a:ext cx="9144" cy="649224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4656666" y="3685709"/>
            <a:ext cx="474811" cy="713232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026712" y="5066453"/>
            <a:ext cx="1488814" cy="369332"/>
          </a:xfrm>
          <a:prstGeom prst="rect">
            <a:avLst/>
          </a:prstGeom>
          <a:noFill/>
          <a:ln w="127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</a:t>
            </a:r>
            <a:r>
              <a:rPr lang="en-US" dirty="0" smtClean="0"/>
              <a:t>, the slope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515526" y="3776133"/>
            <a:ext cx="466344" cy="503936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rgbClr val="00B050"/>
                </a:solidFill>
              </a:ln>
              <a:noFill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5981870" y="4152053"/>
            <a:ext cx="950976" cy="713232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838282" y="4881787"/>
            <a:ext cx="1722196" cy="64633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  <a:r>
              <a:rPr lang="en-US" dirty="0" smtClean="0"/>
              <a:t>, the intercept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57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We showed how to solve a pair of linear equations using three different methods</a:t>
            </a:r>
          </a:p>
          <a:p>
            <a:r>
              <a:rPr lang="en-US" sz="2800" dirty="0" smtClean="0"/>
              <a:t>We reviewed slope-intercept form of a line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2976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84632"/>
            <a:ext cx="12192000" cy="1609344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Two Linear Equations </a:t>
            </a:r>
            <a:r>
              <a:rPr lang="en-US" sz="2400" dirty="0" smtClean="0"/>
              <a:t>with</a:t>
            </a:r>
            <a:r>
              <a:rPr lang="en-US" sz="3600" dirty="0" smtClean="0"/>
              <a:t> Two Unknown Variables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793950" y="2093976"/>
                <a:ext cx="10058400" cy="4050792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One linear equation with two unknown variables</a:t>
                </a:r>
              </a:p>
              <a:p>
                <a:endParaRPr lang="en-US" dirty="0"/>
              </a:p>
              <a:p>
                <a:r>
                  <a:rPr lang="en-US" dirty="0" smtClean="0"/>
                  <a:t>(1)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𝑋</m:t>
                    </m:r>
                    <m:r>
                      <a:rPr lang="en-US" i="1">
                        <a:latin typeface="Cambria Math"/>
                      </a:rPr>
                      <m:t>+2</m:t>
                    </m:r>
                    <m:r>
                      <a:rPr lang="en-US" i="1">
                        <a:latin typeface="Cambria Math"/>
                      </a:rPr>
                      <m:t>𝑌</m:t>
                    </m:r>
                    <m:r>
                      <a:rPr lang="en-US" i="1">
                        <a:latin typeface="Cambria Math"/>
                      </a:rPr>
                      <m:t>=150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dirty="0" smtClean="0"/>
                  <a:t>Solution(s) to (1)</a:t>
                </a:r>
              </a:p>
              <a:p>
                <a:pPr marL="24341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   </m:t>
                      </m:r>
                      <m:r>
                        <a:rPr lang="en-US" b="0" i="1" smtClean="0">
                          <a:latin typeface="Cambria Math"/>
                        </a:rPr>
                        <m:t>𝑋</m:t>
                      </m:r>
                      <m:r>
                        <a:rPr lang="en-US" b="0" i="1" smtClean="0">
                          <a:latin typeface="Cambria Math"/>
                        </a:rPr>
                        <m:t>=150, </m:t>
                      </m:r>
                      <m:r>
                        <a:rPr lang="en-US" b="0" i="1" smtClean="0">
                          <a:latin typeface="Cambria Math"/>
                        </a:rPr>
                        <m:t>𝑌</m:t>
                      </m:r>
                      <m:r>
                        <a:rPr lang="en-US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b="0" dirty="0" smtClean="0"/>
              </a:p>
              <a:p>
                <a:pPr marL="24341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     </m:t>
                      </m:r>
                      <m:r>
                        <a:rPr lang="en-US" b="0" i="1" smtClean="0">
                          <a:latin typeface="Cambria Math"/>
                        </a:rPr>
                        <m:t>𝑋</m:t>
                      </m:r>
                      <m:r>
                        <a:rPr lang="en-US" b="0" i="1" smtClean="0">
                          <a:latin typeface="Cambria Math"/>
                        </a:rPr>
                        <m:t>=100, </m:t>
                      </m:r>
                      <m:r>
                        <a:rPr lang="en-US" b="0" i="1" smtClean="0">
                          <a:latin typeface="Cambria Math"/>
                        </a:rPr>
                        <m:t>𝑌</m:t>
                      </m:r>
                      <m:r>
                        <a:rPr lang="en-US" b="0" i="1" smtClean="0">
                          <a:latin typeface="Cambria Math"/>
                        </a:rPr>
                        <m:t>=25</m:t>
                      </m:r>
                    </m:oMath>
                  </m:oMathPara>
                </a14:m>
                <a:endParaRPr lang="en-US" dirty="0" smtClean="0"/>
              </a:p>
              <a:p>
                <a:pPr marL="24341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𝑋</m:t>
                      </m:r>
                      <m:r>
                        <a:rPr lang="en-US" b="0" i="1" smtClean="0">
                          <a:latin typeface="Cambria Math"/>
                        </a:rPr>
                        <m:t>=0, </m:t>
                      </m:r>
                      <m:r>
                        <a:rPr lang="en-US" b="0" i="1" smtClean="0">
                          <a:latin typeface="Cambria Math"/>
                        </a:rPr>
                        <m:t>𝑌</m:t>
                      </m:r>
                      <m:r>
                        <a:rPr lang="en-US" b="0" i="1" smtClean="0">
                          <a:latin typeface="Cambria Math"/>
                        </a:rPr>
                        <m:t>=75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93950" y="2093976"/>
                <a:ext cx="10058400" cy="4050792"/>
              </a:xfrm>
              <a:blipFill>
                <a:blip r:embed="rId2"/>
                <a:stretch>
                  <a:fillRect l="-242" t="-18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466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Visualizing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307" y="2093976"/>
            <a:ext cx="8275429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887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484632"/>
            <a:ext cx="11579352" cy="1609344"/>
          </a:xfrm>
        </p:spPr>
        <p:txBody>
          <a:bodyPr/>
          <a:lstStyle/>
          <a:p>
            <a:r>
              <a:rPr lang="en-US" sz="4267" dirty="0"/>
              <a:t>Two Linear Equations with Two Unknowns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04735" y="2093976"/>
                <a:ext cx="10058400" cy="4050792"/>
              </a:xfrm>
            </p:spPr>
            <p:txBody>
              <a:bodyPr>
                <a:normAutofit/>
              </a:bodyPr>
              <a:lstStyle/>
              <a:p>
                <a:pPr marL="609585" indent="-609585"/>
                <a:r>
                  <a:rPr lang="en-US" dirty="0" smtClean="0"/>
                  <a:t>(1)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𝑋</m:t>
                    </m:r>
                    <m:r>
                      <a:rPr lang="en-US" i="1">
                        <a:latin typeface="Cambria Math"/>
                      </a:rPr>
                      <m:t>+2</m:t>
                    </m:r>
                    <m:r>
                      <a:rPr lang="en-US" i="1">
                        <a:latin typeface="Cambria Math"/>
                      </a:rPr>
                      <m:t>𝑌</m:t>
                    </m:r>
                    <m:r>
                      <a:rPr lang="en-US" i="1">
                        <a:latin typeface="Cambria Math"/>
                      </a:rPr>
                      <m:t>=150</m:t>
                    </m:r>
                  </m:oMath>
                </a14:m>
                <a:endParaRPr lang="en-US" dirty="0" smtClean="0"/>
              </a:p>
              <a:p>
                <a:pPr marL="609585" indent="-609585"/>
                <a:endParaRPr lang="en-US" dirty="0" smtClean="0"/>
              </a:p>
              <a:p>
                <a:pPr marL="609585" indent="-609585"/>
                <a:r>
                  <a:rPr lang="en-US" b="0" dirty="0" smtClean="0"/>
                  <a:t>(2)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−</m:t>
                    </m:r>
                    <m:r>
                      <a:rPr lang="en-US" i="1" dirty="0" smtClean="0">
                        <a:latin typeface="Cambria Math"/>
                      </a:rPr>
                      <m:t>𝑋</m:t>
                    </m:r>
                    <m:r>
                      <a:rPr lang="en-US" b="0" i="1" dirty="0" smtClean="0">
                        <a:latin typeface="Cambria Math"/>
                      </a:rPr>
                      <m:t>+</m:t>
                    </m:r>
                    <m:r>
                      <a:rPr lang="en-US" i="1" dirty="0" smtClean="0">
                        <a:latin typeface="Cambria Math"/>
                      </a:rPr>
                      <m:t> 3</m:t>
                    </m:r>
                    <m:r>
                      <a:rPr lang="en-US" i="1" dirty="0" smtClean="0">
                        <a:latin typeface="Cambria Math"/>
                      </a:rPr>
                      <m:t>𝑌</m:t>
                    </m:r>
                    <m:r>
                      <a:rPr lang="en-US" i="1" dirty="0" smtClean="0">
                        <a:latin typeface="Cambria Math"/>
                      </a:rPr>
                      <m:t> = 30</m:t>
                    </m:r>
                  </m:oMath>
                </a14:m>
                <a:endParaRPr lang="en-US" dirty="0" smtClean="0"/>
              </a:p>
              <a:p>
                <a:pPr marL="609585" indent="-609585"/>
                <a:endParaRPr lang="en-US" dirty="0"/>
              </a:p>
              <a:p>
                <a:r>
                  <a:rPr lang="en-US" dirty="0"/>
                  <a:t>Solution(s</a:t>
                </a:r>
                <a:r>
                  <a:rPr lang="en-US" dirty="0" smtClean="0"/>
                  <a:t>) to (2)</a:t>
                </a:r>
                <a:endParaRPr lang="en-US" dirty="0"/>
              </a:p>
              <a:p>
                <a:pPr marL="24341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   </m:t>
                      </m:r>
                      <m:r>
                        <a:rPr lang="en-US" i="1">
                          <a:latin typeface="Cambria Math"/>
                        </a:rPr>
                        <m:t>𝑋</m:t>
                      </m:r>
                      <m:r>
                        <a:rPr lang="en-US" i="1">
                          <a:latin typeface="Cambria Math"/>
                        </a:rPr>
                        <m:t>=−30, </m:t>
                      </m:r>
                      <m:r>
                        <a:rPr lang="en-US" i="1">
                          <a:latin typeface="Cambria Math"/>
                        </a:rPr>
                        <m:t>𝑌</m:t>
                      </m:r>
                      <m:r>
                        <a:rPr lang="en-US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  <a:p>
                <a:pPr marL="24341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     </m:t>
                      </m:r>
                      <m:r>
                        <a:rPr lang="en-US" i="1">
                          <a:latin typeface="Cambria Math"/>
                        </a:rPr>
                        <m:t>𝑋</m:t>
                      </m:r>
                      <m:r>
                        <a:rPr lang="en-US" i="1">
                          <a:latin typeface="Cambria Math"/>
                        </a:rPr>
                        <m:t>=60, </m:t>
                      </m:r>
                      <m:r>
                        <a:rPr lang="en-US" i="1">
                          <a:latin typeface="Cambria Math"/>
                        </a:rPr>
                        <m:t>𝑌</m:t>
                      </m:r>
                      <m:r>
                        <a:rPr lang="en-US" i="1">
                          <a:latin typeface="Cambria Math"/>
                        </a:rPr>
                        <m:t>=30</m:t>
                      </m:r>
                    </m:oMath>
                  </m:oMathPara>
                </a14:m>
                <a:endParaRPr lang="en-US" dirty="0"/>
              </a:p>
              <a:p>
                <a:pPr marL="24341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𝑋</m:t>
                      </m:r>
                      <m:r>
                        <a:rPr lang="en-US" i="1">
                          <a:latin typeface="Cambria Math"/>
                        </a:rPr>
                        <m:t>=0, </m:t>
                      </m:r>
                      <m:r>
                        <a:rPr lang="en-US" i="1">
                          <a:latin typeface="Cambria Math"/>
                        </a:rPr>
                        <m:t>𝑌</m:t>
                      </m:r>
                      <m:r>
                        <a:rPr lang="en-US" i="1">
                          <a:latin typeface="Cambria Math"/>
                        </a:rPr>
                        <m:t>=10</m:t>
                      </m:r>
                    </m:oMath>
                  </m:oMathPara>
                </a14:m>
                <a:endParaRPr lang="en-US" dirty="0"/>
              </a:p>
              <a:p>
                <a:pPr marL="609585" indent="-609585"/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609585" indent="-609585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04735" y="2093976"/>
                <a:ext cx="10058400" cy="4050792"/>
              </a:xfrm>
              <a:blipFill>
                <a:blip r:embed="rId2"/>
                <a:stretch>
                  <a:fillRect l="-242" t="-18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228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Visualizing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71954" y="2008906"/>
            <a:ext cx="7559956" cy="4544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217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28632"/>
            <a:ext cx="10058400" cy="1609344"/>
          </a:xfrm>
        </p:spPr>
        <p:txBody>
          <a:bodyPr/>
          <a:lstStyle/>
          <a:p>
            <a:r>
              <a:rPr lang="en-US" dirty="0" smtClean="0"/>
              <a:t>One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282350" y="1330245"/>
            <a:ext cx="10337800" cy="4729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3657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itchFamily="2" charset="2"/>
              <a:buChar char="q"/>
              <a:defRPr sz="26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444500" indent="-26193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 baseline="0">
                <a:solidFill>
                  <a:schemeClr val="tx1"/>
                </a:solidFill>
                <a:latin typeface="Cambria" panose="02040503050406030204" pitchFamily="18" charset="0"/>
                <a:cs typeface="+mn-cs"/>
              </a:defRPr>
            </a:lvl2pPr>
            <a:lvl3pPr marL="720725" indent="-274638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ambria" panose="02040503050406030204" pitchFamily="18" charset="0"/>
                <a:cs typeface="+mn-cs"/>
              </a:defRPr>
            </a:lvl3pPr>
            <a:lvl4pPr marL="987425" indent="-26511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Cambria" panose="02040503050406030204" pitchFamily="18" charset="0"/>
                <a:cs typeface="+mn-cs"/>
              </a:defRPr>
            </a:lvl4pPr>
            <a:lvl5pPr marL="1254125" indent="-2651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Cambria" panose="02040503050406030204" pitchFamily="18" charset="0"/>
                <a:cs typeface="+mn-cs"/>
              </a:defRPr>
            </a:lvl5pPr>
            <a:lvl6pPr marL="1711325" indent="-2651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168525" indent="-2651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625725" indent="-2651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082925" indent="-2651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endParaRPr lang="en-US" sz="3467" kern="0" dirty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3467" kern="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026" y="2789073"/>
            <a:ext cx="8931498" cy="3985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831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3615" y="2286589"/>
            <a:ext cx="7625906" cy="446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974" y="0"/>
            <a:ext cx="10058400" cy="1609344"/>
          </a:xfrm>
        </p:spPr>
        <p:txBody>
          <a:bodyPr/>
          <a:lstStyle/>
          <a:p>
            <a:r>
              <a:rPr lang="en-US" dirty="0" smtClean="0"/>
              <a:t>Rare Exception: Parallel Lines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82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1018520" cy="1609344"/>
          </a:xfrm>
        </p:spPr>
        <p:txBody>
          <a:bodyPr/>
          <a:lstStyle/>
          <a:p>
            <a:r>
              <a:rPr lang="en-US" sz="4267" dirty="0"/>
              <a:t>Two Linear Equations with Two Unknowns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609585" indent="-609585"/>
                <a:r>
                  <a:rPr lang="en-US" dirty="0" smtClean="0"/>
                  <a:t> (1)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𝑋</m:t>
                    </m:r>
                    <m:r>
                      <a:rPr lang="en-US" i="1">
                        <a:latin typeface="Cambria Math"/>
                      </a:rPr>
                      <m:t>+2</m:t>
                    </m:r>
                    <m:r>
                      <a:rPr lang="en-US" i="1">
                        <a:latin typeface="Cambria Math"/>
                      </a:rPr>
                      <m:t>𝑌</m:t>
                    </m:r>
                    <m:r>
                      <a:rPr lang="en-US" i="1">
                        <a:latin typeface="Cambria Math"/>
                      </a:rPr>
                      <m:t>=150</m:t>
                    </m:r>
                  </m:oMath>
                </a14:m>
                <a:endParaRPr lang="en-US" dirty="0" smtClean="0"/>
              </a:p>
              <a:p>
                <a:pPr marL="609585" indent="-609585"/>
                <a:endParaRPr lang="en-US" dirty="0" smtClean="0"/>
              </a:p>
              <a:p>
                <a:pPr marL="609585" indent="-609585"/>
                <a14:m>
                  <m:oMath xmlns:m="http://schemas.openxmlformats.org/officeDocument/2006/math"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/>
                      </a:rPr>
                      <m:t>−</m:t>
                    </m:r>
                    <m:r>
                      <a:rPr lang="en-US" i="1" dirty="0" smtClean="0">
                        <a:latin typeface="Cambria Math"/>
                      </a:rPr>
                      <m:t>𝑋</m:t>
                    </m:r>
                    <m:r>
                      <a:rPr lang="en-US" b="0" i="1" dirty="0" smtClean="0">
                        <a:latin typeface="Cambria Math"/>
                      </a:rPr>
                      <m:t>+</m:t>
                    </m:r>
                    <m:r>
                      <a:rPr lang="en-US" i="1" dirty="0" smtClean="0">
                        <a:latin typeface="Cambria Math"/>
                      </a:rPr>
                      <m:t> 3</m:t>
                    </m:r>
                    <m:r>
                      <a:rPr lang="en-US" i="1" dirty="0" smtClean="0">
                        <a:latin typeface="Cambria Math"/>
                      </a:rPr>
                      <m:t>𝑌</m:t>
                    </m:r>
                    <m:r>
                      <a:rPr lang="en-US" i="1" dirty="0" smtClean="0">
                        <a:latin typeface="Cambria Math"/>
                      </a:rPr>
                      <m:t> = 30</m:t>
                    </m:r>
                  </m:oMath>
                </a14:m>
                <a:endParaRPr lang="en-US" dirty="0" smtClean="0"/>
              </a:p>
              <a:p>
                <a:pPr marL="609585" indent="-609585"/>
                <a:endParaRPr lang="en-US" dirty="0"/>
              </a:p>
              <a:p>
                <a:pPr marL="609585" indent="-609585"/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609585" indent="-609585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03" t="-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509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3856" y="-83269"/>
            <a:ext cx="10058400" cy="1609344"/>
          </a:xfrm>
        </p:spPr>
        <p:txBody>
          <a:bodyPr/>
          <a:lstStyle/>
          <a:p>
            <a:r>
              <a:rPr lang="en-US" dirty="0" smtClean="0"/>
              <a:t>Graphical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625600" y="1366821"/>
            <a:ext cx="10337800" cy="4729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3657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itchFamily="2" charset="2"/>
              <a:buChar char="q"/>
              <a:defRPr sz="26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444500" indent="-26193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 baseline="0">
                <a:solidFill>
                  <a:schemeClr val="tx1"/>
                </a:solidFill>
                <a:latin typeface="Cambria" panose="02040503050406030204" pitchFamily="18" charset="0"/>
                <a:cs typeface="+mn-cs"/>
              </a:defRPr>
            </a:lvl2pPr>
            <a:lvl3pPr marL="720725" indent="-274638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ambria" panose="02040503050406030204" pitchFamily="18" charset="0"/>
                <a:cs typeface="+mn-cs"/>
              </a:defRPr>
            </a:lvl3pPr>
            <a:lvl4pPr marL="987425" indent="-26511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Cambria" panose="02040503050406030204" pitchFamily="18" charset="0"/>
                <a:cs typeface="+mn-cs"/>
              </a:defRPr>
            </a:lvl4pPr>
            <a:lvl5pPr marL="1254125" indent="-2651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Cambria" panose="02040503050406030204" pitchFamily="18" charset="0"/>
                <a:cs typeface="+mn-cs"/>
              </a:defRPr>
            </a:lvl5pPr>
            <a:lvl6pPr marL="1711325" indent="-2651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168525" indent="-2651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625725" indent="-2651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082925" indent="-2651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endParaRPr lang="en-US" sz="3467" kern="0" dirty="0"/>
          </a:p>
          <a:p>
            <a:pPr marL="609585" indent="-609585"/>
            <a:endParaRPr lang="en-US" sz="3467" kern="0" dirty="0"/>
          </a:p>
          <a:p>
            <a:pPr marL="609585" indent="-609585"/>
            <a:endParaRPr lang="en-US" sz="3467" kern="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523" y="2963874"/>
            <a:ext cx="8680091" cy="3803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031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9FF"/>
      </a:accent1>
      <a:accent2>
        <a:srgbClr val="EEEE30"/>
      </a:accent2>
      <a:accent3>
        <a:srgbClr val="ED7D31"/>
      </a:accent3>
      <a:accent4>
        <a:srgbClr val="FFC000"/>
      </a:accent4>
      <a:accent5>
        <a:srgbClr val="44546A"/>
      </a:accent5>
      <a:accent6>
        <a:srgbClr val="70AD47"/>
      </a:accent6>
      <a:hlink>
        <a:srgbClr val="0563C1"/>
      </a:hlink>
      <a:folHlink>
        <a:srgbClr val="954F72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602</TotalTime>
  <Words>261</Words>
  <Application>Microsoft Office PowerPoint</Application>
  <PresentationFormat>Widescreen</PresentationFormat>
  <Paragraphs>77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Cambria</vt:lpstr>
      <vt:lpstr>Cambria Math</vt:lpstr>
      <vt:lpstr>Georgia</vt:lpstr>
      <vt:lpstr>Trebuchet MS</vt:lpstr>
      <vt:lpstr>Wingdings</vt:lpstr>
      <vt:lpstr>Wood Type</vt:lpstr>
      <vt:lpstr>Algebra Part II</vt:lpstr>
      <vt:lpstr>Two Linear Equations with Two Unknown Variables</vt:lpstr>
      <vt:lpstr>Visualizing </vt:lpstr>
      <vt:lpstr>Two Linear Equations with Two Unknowns</vt:lpstr>
      <vt:lpstr>Visualizing</vt:lpstr>
      <vt:lpstr>One Solution</vt:lpstr>
      <vt:lpstr>Rare Exception: Parallel Lines</vt:lpstr>
      <vt:lpstr>Two Linear Equations with Two Unknowns</vt:lpstr>
      <vt:lpstr>Graphical Solution</vt:lpstr>
      <vt:lpstr>Algebra Solution 1: Elimination</vt:lpstr>
      <vt:lpstr>Algebra Solution 2: Substitution</vt:lpstr>
      <vt:lpstr>Substitution Continued </vt:lpstr>
      <vt:lpstr>Slope Intercept Form</vt:lpstr>
      <vt:lpstr>Takeaways</vt:lpstr>
    </vt:vector>
  </TitlesOfParts>
  <Company>Kellogg School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Allan Saraniti</dc:creator>
  <cp:lastModifiedBy>Brett Allan Saraniti</cp:lastModifiedBy>
  <cp:revision>25</cp:revision>
  <dcterms:created xsi:type="dcterms:W3CDTF">2019-02-08T01:46:27Z</dcterms:created>
  <dcterms:modified xsi:type="dcterms:W3CDTF">2019-03-01T19:15:01Z</dcterms:modified>
</cp:coreProperties>
</file>