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Linear</a:t>
            </a:r>
            <a:r>
              <a:rPr lang="en-US" baseline="0" dirty="0" smtClean="0"/>
              <a:t> Scale</a:t>
            </a:r>
            <a:endParaRPr lang="en-US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chemeClr val="accent1">
                  <a:lumMod val="50000"/>
                </a:schemeClr>
              </a:solidFill>
            </c:spPr>
          </c:marker>
          <c:xVal>
            <c:numRef>
              <c:f>Sheet1!$A$2:$A$11</c:f>
              <c:numCache>
                <c:formatCode>General</c:formatCode>
                <c:ptCount val="10"/>
                <c:pt idx="0">
                  <c:v>4.2</c:v>
                </c:pt>
                <c:pt idx="1">
                  <c:v>1.8</c:v>
                </c:pt>
                <c:pt idx="2">
                  <c:v>9.8000000000000007</c:v>
                </c:pt>
                <c:pt idx="3">
                  <c:v>4.5</c:v>
                </c:pt>
                <c:pt idx="4">
                  <c:v>4.8</c:v>
                </c:pt>
                <c:pt idx="5">
                  <c:v>4.7</c:v>
                </c:pt>
                <c:pt idx="6">
                  <c:v>0.9</c:v>
                </c:pt>
                <c:pt idx="7">
                  <c:v>3.4</c:v>
                </c:pt>
                <c:pt idx="8">
                  <c:v>7.3</c:v>
                </c:pt>
                <c:pt idx="9">
                  <c:v>1.5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2.1135884650057548</c:v>
                </c:pt>
                <c:pt idx="1">
                  <c:v>3.5140383861895828</c:v>
                </c:pt>
                <c:pt idx="2">
                  <c:v>1.2712599318669973</c:v>
                </c:pt>
                <c:pt idx="3">
                  <c:v>2.0278811396440193</c:v>
                </c:pt>
                <c:pt idx="4">
                  <c:v>1.9508562166859191</c:v>
                </c:pt>
                <c:pt idx="5">
                  <c:v>1.9756558263455812</c:v>
                </c:pt>
                <c:pt idx="6">
                  <c:v>5.326286197301016</c:v>
                </c:pt>
                <c:pt idx="7">
                  <c:v>2.399289503845059</c:v>
                </c:pt>
                <c:pt idx="8">
                  <c:v>1.5169675413638806</c:v>
                </c:pt>
                <c:pt idx="9">
                  <c:v>3.920263408415579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09E-4AFF-9FF1-DDD0066EB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882624"/>
        <c:axId val="132883008"/>
      </c:scatterChart>
      <c:valAx>
        <c:axId val="132882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883008"/>
        <c:crosses val="autoZero"/>
        <c:crossBetween val="midCat"/>
      </c:valAx>
      <c:valAx>
        <c:axId val="132883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288262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Log Scale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chemeClr val="accent4">
                  <a:lumMod val="50000"/>
                </a:schemeClr>
              </a:solidFill>
            </c:spPr>
          </c:marker>
          <c:xVal>
            <c:numRef>
              <c:f>Sheet1!$A$2:$A$11</c:f>
              <c:numCache>
                <c:formatCode>General</c:formatCode>
                <c:ptCount val="10"/>
                <c:pt idx="0">
                  <c:v>4.2</c:v>
                </c:pt>
                <c:pt idx="1">
                  <c:v>1.8</c:v>
                </c:pt>
                <c:pt idx="2">
                  <c:v>9.8000000000000007</c:v>
                </c:pt>
                <c:pt idx="3">
                  <c:v>4.5</c:v>
                </c:pt>
                <c:pt idx="4">
                  <c:v>4.8</c:v>
                </c:pt>
                <c:pt idx="5">
                  <c:v>4.7</c:v>
                </c:pt>
                <c:pt idx="6">
                  <c:v>0.9</c:v>
                </c:pt>
                <c:pt idx="7">
                  <c:v>3.4</c:v>
                </c:pt>
                <c:pt idx="8">
                  <c:v>7.3</c:v>
                </c:pt>
                <c:pt idx="9">
                  <c:v>1.5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2.1135884650057548</c:v>
                </c:pt>
                <c:pt idx="1">
                  <c:v>3.5140383861895828</c:v>
                </c:pt>
                <c:pt idx="2">
                  <c:v>1.2712599318669973</c:v>
                </c:pt>
                <c:pt idx="3">
                  <c:v>2.0278811396440193</c:v>
                </c:pt>
                <c:pt idx="4">
                  <c:v>1.9508562166859191</c:v>
                </c:pt>
                <c:pt idx="5">
                  <c:v>1.9756558263455812</c:v>
                </c:pt>
                <c:pt idx="6">
                  <c:v>5.326286197301016</c:v>
                </c:pt>
                <c:pt idx="7">
                  <c:v>2.399289503845059</c:v>
                </c:pt>
                <c:pt idx="8">
                  <c:v>1.5169675413638806</c:v>
                </c:pt>
                <c:pt idx="9">
                  <c:v>3.920263408415579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DAE-49D2-A80E-2F27A1655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506952"/>
        <c:axId val="189507336"/>
      </c:scatterChart>
      <c:valAx>
        <c:axId val="189506952"/>
        <c:scaling>
          <c:logBase val="10"/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9507336"/>
        <c:crosses val="autoZero"/>
        <c:crossBetween val="midCat"/>
      </c:valAx>
      <c:valAx>
        <c:axId val="189507336"/>
        <c:scaling>
          <c:logBase val="10"/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950695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Non-Linear Equations</a:t>
            </a:r>
            <a:endParaRPr lang="en-US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30416" y="1855400"/>
                <a:ext cx="10058400" cy="4050792"/>
              </a:xfrm>
            </p:spPr>
            <p:txBody>
              <a:bodyPr/>
              <a:lstStyle/>
              <a:p>
                <a:r>
                  <a:rPr lang="en-US" dirty="0"/>
                  <a:t>e</a:t>
                </a:r>
                <a:r>
                  <a:rPr lang="en-US" dirty="0" smtClean="0"/>
                  <a:t> = 2.7182818284590…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e is called the exponential function. </a:t>
                </a:r>
              </a:p>
              <a:p>
                <a:r>
                  <a:rPr lang="en-US" dirty="0" smtClean="0"/>
                  <a:t>It is irrational like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r>
                  <a:rPr lang="en-US" dirty="0" smtClean="0"/>
                  <a:t> and it shows up everywhere in nature </a:t>
                </a:r>
              </a:p>
              <a:p>
                <a:pPr marL="0" indent="0">
                  <a:buNone/>
                </a:pPr>
                <a:r>
                  <a:rPr lang="en-US" dirty="0" smtClean="0"/>
                  <a:t>(and also in business school.)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30416" y="1855400"/>
                <a:ext cx="10058400" cy="4050792"/>
              </a:xfrm>
              <a:blipFill>
                <a:blip r:embed="rId2"/>
                <a:stretch>
                  <a:fillRect l="-606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88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We examined quadratic and logarithmic equations </a:t>
            </a:r>
            <a:endParaRPr lang="en-US" sz="2800" dirty="0" smtClean="0"/>
          </a:p>
          <a:p>
            <a:r>
              <a:rPr lang="en-US" sz="2800" dirty="0" smtClean="0"/>
              <a:t>We </a:t>
            </a:r>
            <a:r>
              <a:rPr lang="en-US" sz="2800" dirty="0" smtClean="0"/>
              <a:t>introduced the irrational number “e”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98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Quadratic Equations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Quadratic Equations have one or more variables raised to the 2</a:t>
                </a:r>
                <a:r>
                  <a:rPr lang="en-US" baseline="30000" dirty="0" smtClean="0"/>
                  <a:t>nd</a:t>
                </a:r>
                <a:r>
                  <a:rPr lang="en-US" dirty="0" smtClean="0"/>
                  <a:t> power.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b="0" dirty="0" smtClean="0"/>
                  <a:t>6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−1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2512951" y="1201738"/>
                <a:ext cx="6250049" cy="3165475"/>
              </a:xfrm>
              <a:blipFill rotWithShape="1">
                <a:blip r:embed="rId2"/>
                <a:stretch>
                  <a:fillRect l="-682" t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684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−7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</a:rPr>
                      <m:t>+6=0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−1)(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−6)=0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So either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−1)=0</m:t>
                    </m:r>
                  </m:oMath>
                </a14:m>
                <a:r>
                  <a:rPr lang="en-US" dirty="0" smtClean="0"/>
                  <a:t> 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−6)=0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Thus X = 1 or 6 		</a:t>
                </a:r>
              </a:p>
              <a:p>
                <a:r>
                  <a:rPr lang="en-US" dirty="0"/>
                  <a:t>F</a:t>
                </a:r>
                <a:r>
                  <a:rPr lang="en-US" dirty="0" smtClean="0"/>
                  <a:t>ormal Notation: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1,6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16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297179"/>
            <a:ext cx="10058400" cy="1609344"/>
          </a:xfrm>
        </p:spPr>
        <p:txBody>
          <a:bodyPr/>
          <a:lstStyle/>
          <a:p>
            <a:r>
              <a:rPr lang="en-US" dirty="0" smtClean="0"/>
              <a:t>Challenge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2907792" cy="405079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(</m:t>
                    </m:r>
                    <m:r>
                      <a:rPr lang="en-US" i="1" smtClean="0">
                        <a:latin typeface="Cambria Math"/>
                      </a:rPr>
                      <m:t>𝑋</m:t>
                    </m:r>
                    <m:r>
                      <a:rPr lang="en-US" i="1" smtClean="0">
                        <a:latin typeface="Cambria Math"/>
                      </a:rPr>
                      <m:t>−1)(</m:t>
                    </m:r>
                    <m:r>
                      <a:rPr lang="en-US" i="1" smtClean="0">
                        <a:latin typeface="Cambria Math"/>
                      </a:rPr>
                      <m:t>𝑋</m:t>
                    </m:r>
                    <m:r>
                      <a:rPr lang="en-US" i="1" smtClean="0">
                        <a:latin typeface="Cambria Math"/>
                      </a:rPr>
                      <m:t>−6)=0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+6=0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F       O     I     L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−7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+6=0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2907792" cy="4050792"/>
              </a:xfrm>
              <a:blipFill rotWithShape="0">
                <a:blip r:embed="rId2"/>
                <a:stretch>
                  <a:fillRect l="-1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294750" y="2468880"/>
                <a:ext cx="358077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(</m:t>
                      </m:r>
                      <m:r>
                        <a:rPr lang="en-US" sz="3600" i="1" smtClean="0">
                          <a:latin typeface="Cambria Math"/>
                        </a:rPr>
                        <m:t>𝑋</m:t>
                      </m:r>
                      <m:r>
                        <a:rPr lang="en-US" sz="3600" i="1" smtClean="0">
                          <a:latin typeface="Cambria Math"/>
                        </a:rPr>
                        <m:t>−1)(</m:t>
                      </m:r>
                      <m:r>
                        <a:rPr lang="en-US" sz="3600" i="1" smtClean="0">
                          <a:latin typeface="Cambria Math"/>
                        </a:rPr>
                        <m:t>𝑋</m:t>
                      </m:r>
                      <m:r>
                        <a:rPr lang="en-US" sz="3600" i="1" smtClean="0">
                          <a:latin typeface="Cambria Math"/>
                        </a:rPr>
                        <m:t>−6)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750" y="2468880"/>
                <a:ext cx="3580770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urved Down Arrow 7"/>
          <p:cNvSpPr/>
          <p:nvPr/>
        </p:nvSpPr>
        <p:spPr>
          <a:xfrm>
            <a:off x="6748272" y="1101851"/>
            <a:ext cx="2002536" cy="1367029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Up Arrow 8"/>
          <p:cNvSpPr/>
          <p:nvPr/>
        </p:nvSpPr>
        <p:spPr>
          <a:xfrm>
            <a:off x="6748272" y="3115211"/>
            <a:ext cx="2971800" cy="1621381"/>
          </a:xfrm>
          <a:prstGeom prst="curvedUp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11" name="Curved Down Arrow 10"/>
          <p:cNvSpPr/>
          <p:nvPr/>
        </p:nvSpPr>
        <p:spPr>
          <a:xfrm rot="10800000">
            <a:off x="7682799" y="3165270"/>
            <a:ext cx="804672" cy="621792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urved Up Arrow 11"/>
          <p:cNvSpPr/>
          <p:nvPr/>
        </p:nvSpPr>
        <p:spPr>
          <a:xfrm rot="10800000">
            <a:off x="7477058" y="1101851"/>
            <a:ext cx="2087565" cy="1392059"/>
          </a:xfrm>
          <a:prstGeom prst="curved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2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Quadratic Formula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𝑏𝑋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/>
                          </a:rPr>
                          <m:t>−</m:t>
                        </m:r>
                        <m:r>
                          <a:rPr lang="en-US" i="1" smtClean="0">
                            <a:latin typeface="Cambria Math"/>
                          </a:rPr>
                          <m:t>𝑏</m:t>
                        </m:r>
                        <m:r>
                          <a:rPr lang="en-US" i="1" smtClean="0">
                            <a:latin typeface="Cambria Math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 smtClean="0">
                                    <a:latin typeface="Cambria Math"/>
                                  </a:rPr>
                                  <m:t>𝑏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</m:e>
                              <m:sup>
                                <m:r>
                                  <a:rPr lang="en-US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en-US" i="1" smtClean="0">
                                <a:latin typeface="Cambria Math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  <m:r>
                          <a:rPr lang="en-US" i="1" smtClean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2188309" y="1201738"/>
                <a:ext cx="3200655" cy="3165475"/>
              </a:xfrm>
              <a:blipFill rotWithShape="1">
                <a:blip r:embed="rId2"/>
                <a:stretch>
                  <a:fillRect l="-1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/>
              <p:cNvSpPr txBox="1">
                <a:spLocks/>
              </p:cNvSpPr>
              <p:nvPr/>
            </p:nvSpPr>
            <p:spPr>
              <a:xfrm>
                <a:off x="7018387" y="1602317"/>
                <a:ext cx="4267540" cy="4220633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SzPct val="94000"/>
                  <a:buFont typeface="Courier New"/>
                  <a:buChar char="o"/>
                  <a:defRPr sz="2000" kern="120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342000" indent="-320400" algn="l" defTabSz="457200" rtl="0" eaLnBrk="1" latinLnBrk="0" hangingPunct="1">
                  <a:spcBef>
                    <a:spcPct val="20000"/>
                  </a:spcBef>
                  <a:buSzPct val="94000"/>
                  <a:buFont typeface="Courier New"/>
                  <a:buChar char="o"/>
                  <a:defRPr sz="1600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2pPr>
                <a:lvl3pPr marL="324000" indent="-306000" algn="l" defTabSz="457200" rtl="0" eaLnBrk="1" latinLnBrk="0" hangingPunct="1">
                  <a:spcBef>
                    <a:spcPct val="20000"/>
                  </a:spcBef>
                  <a:buSzPct val="94000"/>
                  <a:buFont typeface="Courier New"/>
                  <a:buChar char="o"/>
                  <a:defRPr sz="1400" b="1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3pPr>
                <a:lvl4pPr marL="324000" indent="-306000" algn="l" defTabSz="457200" rtl="0" eaLnBrk="1" latinLnBrk="0" hangingPunct="1">
                  <a:spcBef>
                    <a:spcPct val="20000"/>
                  </a:spcBef>
                  <a:buSzPct val="94000"/>
                  <a:buFont typeface="Courier New"/>
                  <a:buChar char="o"/>
                  <a:defRPr sz="12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4pPr>
                <a:lvl5pPr marL="324000" indent="-306000" algn="l" defTabSz="457200" rtl="0" eaLnBrk="1" latinLnBrk="0" hangingPunct="1">
                  <a:spcBef>
                    <a:spcPct val="20000"/>
                  </a:spcBef>
                  <a:buSzPct val="94000"/>
                  <a:buFont typeface="Courier New"/>
                  <a:buChar char="o"/>
                  <a:defRPr sz="11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667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67" i="1">
                        <a:solidFill>
                          <a:schemeClr val="tx1"/>
                        </a:solidFill>
                        <a:latin typeface="Cambria Math"/>
                      </a:rPr>
                      <m:t>−7</m:t>
                    </m:r>
                    <m:r>
                      <a:rPr lang="en-US" sz="2667" i="1">
                        <a:solidFill>
                          <a:schemeClr val="tx1"/>
                        </a:solidFill>
                        <a:latin typeface="Cambria Math"/>
                      </a:rPr>
                      <m:t>𝑋</m:t>
                    </m:r>
                    <m:r>
                      <a:rPr lang="en-US" sz="2667" i="1">
                        <a:solidFill>
                          <a:schemeClr val="tx1"/>
                        </a:solidFill>
                        <a:latin typeface="Cambria Math"/>
                      </a:rPr>
                      <m:t>+6=0</m:t>
                    </m:r>
                  </m:oMath>
                </a14:m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2667" dirty="0">
                    <a:solidFill>
                      <a:schemeClr val="tx1"/>
                    </a:solidFill>
                  </a:rPr>
                  <a:t>a=1, b=-7, c=6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667" i="1">
                        <a:solidFill>
                          <a:schemeClr val="tx1"/>
                        </a:solidFill>
                        <a:latin typeface="Cambria Math"/>
                      </a:rPr>
                      <m:t>𝑋</m:t>
                    </m:r>
                    <m:r>
                      <a:rPr lang="en-US" sz="2667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7±</m:t>
                        </m:r>
                        <m:rad>
                          <m:radPr>
                            <m:degHide m:val="on"/>
                            <m:ctrlPr>
                              <a:rPr lang="en-US" sz="2667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67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49−4(1)(6)</m:t>
                            </m:r>
                          </m:e>
                        </m:rad>
                      </m:num>
                      <m:den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2(1)</m:t>
                        </m:r>
                      </m:den>
                    </m:f>
                  </m:oMath>
                </a14:m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667" i="1">
                        <a:solidFill>
                          <a:schemeClr val="tx1"/>
                        </a:solidFill>
                        <a:latin typeface="Cambria Math"/>
                      </a:rPr>
                      <m:t>𝑋</m:t>
                    </m:r>
                    <m:r>
                      <a:rPr lang="en-US" sz="2667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7±5</m:t>
                        </m:r>
                      </m:num>
                      <m:den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667">
                        <a:solidFill>
                          <a:schemeClr val="tx1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6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667">
                        <a:solidFill>
                          <a:schemeClr val="tx1"/>
                        </a:solidFill>
                        <a:latin typeface="Cambria Math"/>
                      </a:rPr>
                      <m:t>or</m:t>
                    </m:r>
                    <m:f>
                      <m:fPr>
                        <m:ctrlPr>
                          <a:rPr lang="en-US" sz="2667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667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2667" dirty="0">
                    <a:solidFill>
                      <a:schemeClr val="tx1"/>
                    </a:solidFill>
                  </a:rPr>
                  <a:t>Thus X = </a:t>
                </a:r>
                <a:r>
                  <a:rPr lang="en-US" sz="2667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2667" dirty="0">
                    <a:solidFill>
                      <a:schemeClr val="tx1"/>
                    </a:solidFill>
                  </a:rPr>
                  <a:t>or </a:t>
                </a:r>
                <a:r>
                  <a:rPr lang="en-US" sz="2667" dirty="0" smtClean="0">
                    <a:solidFill>
                      <a:schemeClr val="tx1"/>
                    </a:solidFill>
                  </a:rPr>
                  <a:t>6</a:t>
                </a:r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2667" dirty="0">
                  <a:solidFill>
                    <a:schemeClr val="tx1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2667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387" y="1602317"/>
                <a:ext cx="4267540" cy="4220633"/>
              </a:xfrm>
              <a:prstGeom prst="rect">
                <a:avLst/>
              </a:prstGeom>
              <a:blipFill rotWithShape="0">
                <a:blip r:embed="rId3"/>
                <a:stretch>
                  <a:fillRect l="-1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8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Non-Linear Functions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logarithm is a widely used non-linear function</a:t>
            </a:r>
          </a:p>
          <a:p>
            <a:r>
              <a:rPr lang="en-US" dirty="0" smtClean="0"/>
              <a:t>Many non-linear patterns appear linear on a “log scale”</a:t>
            </a:r>
          </a:p>
          <a:p>
            <a:r>
              <a:rPr lang="en-US" dirty="0" smtClean="0"/>
              <a:t>A log transform becomes very important in data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74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931242"/>
              </p:ext>
            </p:extLst>
          </p:nvPr>
        </p:nvGraphicFramePr>
        <p:xfrm>
          <a:off x="0" y="0"/>
          <a:ext cx="6096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244734"/>
              </p:ext>
            </p:extLst>
          </p:nvPr>
        </p:nvGraphicFramePr>
        <p:xfrm>
          <a:off x="5093208" y="2020824"/>
          <a:ext cx="7098792" cy="435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4654296" y="5120640"/>
            <a:ext cx="3630168" cy="1463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5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 Functions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67048" y="2093976"/>
                <a:ext cx="10058400" cy="405079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𝑙𝑜𝑔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Y 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𝑙𝑜𝑔</m:t>
                    </m:r>
                    <m:r>
                      <a:rPr lang="en-US" i="1">
                        <a:latin typeface="Cambria Math"/>
                      </a:rPr>
                      <m:t> (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𝑏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  </a:t>
                </a:r>
                <a:r>
                  <a:rPr lang="en-US" dirty="0"/>
                  <a:t>	</a:t>
                </a: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𝑙𝑜𝑔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𝑙𝑜𝑔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𝑏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r>
                  <a:rPr lang="en-US" dirty="0" smtClean="0"/>
                  <a:t> 	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𝑙𝑜𝑔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𝑏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𝑙𝑜𝑔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X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𝑙𝑜𝑔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/>
                  <a:t>Y  </a:t>
                </a: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𝑙𝑜𝑔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𝑏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𝑙𝑜𝑔𝑋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67048" y="2093976"/>
                <a:ext cx="10058400" cy="4050792"/>
              </a:xfrm>
              <a:blipFill>
                <a:blip r:embed="rId2"/>
                <a:stretch>
                  <a:fillRect l="-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583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Logs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55601" y="2093976"/>
                <a:ext cx="10058400" cy="4050792"/>
              </a:xfrm>
            </p:spPr>
            <p:txBody>
              <a:bodyPr/>
              <a:lstStyle/>
              <a:p>
                <a:r>
                  <a:rPr lang="en-US" dirty="0" smtClean="0"/>
                  <a:t>Base 10 Log </a:t>
                </a:r>
                <a:r>
                  <a:rPr lang="en-US" dirty="0" smtClean="0">
                    <a:sym typeface="Wingdings" panose="05000000000000000000" pitchFamily="2" charset="2"/>
                  </a:rPr>
                  <a:t> 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10</m:t>
                            </m:r>
                          </m:sub>
                        </m:sSub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</m:e>
                    </m:func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Think “What number do I raise 10 to in order to get X”</a:t>
                </a:r>
              </a:p>
              <a:p>
                <a:pPr lvl="1"/>
                <a:r>
                  <a:rPr lang="en-US" dirty="0" smtClean="0"/>
                  <a:t>E.g.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log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10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10,000=4</m:t>
                    </m:r>
                  </m:oMath>
                </a14:m>
                <a:endParaRPr lang="en-US" dirty="0"/>
              </a:p>
              <a:p>
                <a:pPr lvl="1"/>
                <a:endParaRPr lang="en-US" dirty="0" smtClean="0"/>
              </a:p>
              <a:p>
                <a:r>
                  <a:rPr lang="en-US" dirty="0" smtClean="0"/>
                  <a:t>Natural Log </a:t>
                </a:r>
                <a:r>
                  <a:rPr lang="en-US" dirty="0" smtClean="0">
                    <a:sym typeface="Wingdings" panose="05000000000000000000" pitchFamily="2" charset="2"/>
                  </a:rPr>
                  <a:t> base “e” 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lnX</a:t>
                </a:r>
                <a:endParaRPr lang="en-US" dirty="0" smtClean="0">
                  <a:sym typeface="Wingdings" panose="05000000000000000000" pitchFamily="2" charset="2"/>
                </a:endParaRPr>
              </a:p>
              <a:p>
                <a:pPr lvl="1"/>
                <a:r>
                  <a:rPr lang="en-US" dirty="0" smtClean="0">
                    <a:sym typeface="Wingdings" panose="05000000000000000000" pitchFamily="2" charset="2"/>
                  </a:rPr>
                  <a:t>Think “What number do I raise “e” to in order to get X”</a:t>
                </a:r>
              </a:p>
              <a:p>
                <a:pPr lvl="1"/>
                <a:r>
                  <a:rPr lang="en-US" dirty="0" smtClean="0">
                    <a:sym typeface="Wingdings" panose="05000000000000000000" pitchFamily="2" charset="2"/>
                  </a:rPr>
                  <a:t>E.g.  ln(e) = 1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55601" y="2093976"/>
                <a:ext cx="10058400" cy="4050792"/>
              </a:xfrm>
              <a:blipFill>
                <a:blip r:embed="rId2"/>
                <a:stretch>
                  <a:fillRect l="-303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00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624</TotalTime>
  <Words>138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Cambria Math</vt:lpstr>
      <vt:lpstr>Georgia</vt:lpstr>
      <vt:lpstr>Trebuchet MS</vt:lpstr>
      <vt:lpstr>Wingdings</vt:lpstr>
      <vt:lpstr>Wood Type</vt:lpstr>
      <vt:lpstr>Non-Linear Equations</vt:lpstr>
      <vt:lpstr>Quadratic Equations</vt:lpstr>
      <vt:lpstr>Factoring</vt:lpstr>
      <vt:lpstr>Challenge</vt:lpstr>
      <vt:lpstr>Quadratic Formula</vt:lpstr>
      <vt:lpstr>Other Non-Linear Functions</vt:lpstr>
      <vt:lpstr>PowerPoint Presentation</vt:lpstr>
      <vt:lpstr>Log Functions</vt:lpstr>
      <vt:lpstr>Types of Logs</vt:lpstr>
      <vt:lpstr>e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26</cp:revision>
  <dcterms:created xsi:type="dcterms:W3CDTF">2019-02-08T01:46:27Z</dcterms:created>
  <dcterms:modified xsi:type="dcterms:W3CDTF">2019-03-01T19:14:57Z</dcterms:modified>
</cp:coreProperties>
</file>